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31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0" r:id="rId12"/>
    <p:sldId id="265" r:id="rId13"/>
    <p:sldId id="271" r:id="rId14"/>
    <p:sldId id="267" r:id="rId15"/>
    <p:sldId id="268" r:id="rId16"/>
    <p:sldId id="269" r:id="rId17"/>
    <p:sldId id="270" r:id="rId18"/>
    <p:sldId id="296" r:id="rId19"/>
    <p:sldId id="32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22" r:id="rId28"/>
    <p:sldId id="284" r:id="rId29"/>
    <p:sldId id="283" r:id="rId30"/>
    <p:sldId id="323" r:id="rId31"/>
    <p:sldId id="279" r:id="rId32"/>
    <p:sldId id="280" r:id="rId33"/>
    <p:sldId id="281" r:id="rId34"/>
    <p:sldId id="320" r:id="rId35"/>
    <p:sldId id="282" r:id="rId36"/>
    <p:sldId id="297" r:id="rId37"/>
    <p:sldId id="298" r:id="rId38"/>
    <p:sldId id="300" r:id="rId39"/>
    <p:sldId id="299" r:id="rId40"/>
    <p:sldId id="324" r:id="rId41"/>
    <p:sldId id="318" r:id="rId42"/>
    <p:sldId id="331" r:id="rId43"/>
    <p:sldId id="285" r:id="rId44"/>
    <p:sldId id="286" r:id="rId45"/>
    <p:sldId id="287" r:id="rId46"/>
    <p:sldId id="288" r:id="rId47"/>
    <p:sldId id="289" r:id="rId48"/>
    <p:sldId id="290" r:id="rId49"/>
    <p:sldId id="325" r:id="rId50"/>
    <p:sldId id="295" r:id="rId51"/>
    <p:sldId id="326" r:id="rId52"/>
    <p:sldId id="291" r:id="rId53"/>
    <p:sldId id="292" r:id="rId54"/>
    <p:sldId id="327" r:id="rId55"/>
    <p:sldId id="293" r:id="rId56"/>
    <p:sldId id="328" r:id="rId57"/>
    <p:sldId id="301" r:id="rId58"/>
    <p:sldId id="302" r:id="rId59"/>
    <p:sldId id="329" r:id="rId60"/>
    <p:sldId id="303" r:id="rId61"/>
    <p:sldId id="316" r:id="rId62"/>
    <p:sldId id="294" r:id="rId63"/>
    <p:sldId id="332" r:id="rId64"/>
    <p:sldId id="304" r:id="rId65"/>
    <p:sldId id="305" r:id="rId66"/>
    <p:sldId id="306" r:id="rId67"/>
    <p:sldId id="307" r:id="rId68"/>
    <p:sldId id="308" r:id="rId69"/>
    <p:sldId id="330" r:id="rId70"/>
    <p:sldId id="315" r:id="rId71"/>
    <p:sldId id="310" r:id="rId72"/>
    <p:sldId id="309" r:id="rId73"/>
    <p:sldId id="311" r:id="rId74"/>
    <p:sldId id="312" r:id="rId75"/>
    <p:sldId id="313" r:id="rId76"/>
    <p:sldId id="314" r:id="rId77"/>
    <p:sldId id="317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7C00"/>
    <a:srgbClr val="FFC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77919" autoAdjust="0"/>
  </p:normalViewPr>
  <p:slideViewPr>
    <p:cSldViewPr>
      <p:cViewPr varScale="1">
        <p:scale>
          <a:sx n="65" d="100"/>
          <a:sy n="65" d="100"/>
        </p:scale>
        <p:origin x="-11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F2BBC-48B8-4296-82BA-7BED1F91C41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B3F1-B6BC-4C79-90CB-4E75F9E5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 the 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r>
              <a:rPr lang="en-US" baseline="0" dirty="0" smtClean="0"/>
              <a:t> pitfalls: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Always closes without exception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Must not be unresponsive for over 3s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Must launch within 5s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Back should close app and lead to </a:t>
            </a:r>
            <a:r>
              <a:rPr lang="en-US" baseline="0" dirty="0" err="1" smtClean="0"/>
              <a:t>prev</a:t>
            </a:r>
            <a:r>
              <a:rPr lang="en-US" baseline="0" dirty="0" smtClean="0"/>
              <a:t> page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Never delay a phone call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Content: no violence</a:t>
            </a:r>
            <a:r>
              <a:rPr lang="en-US" baseline="0" dirty="0" smtClean="0"/>
              <a:t> </a:t>
            </a:r>
            <a:r>
              <a:rPr lang="en-US" baseline="0" smtClean="0"/>
              <a:t>or sexual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3+4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get a few seconds to save the current state of the application to a permanent storage.</a:t>
            </a:r>
          </a:p>
          <a:p>
            <a:pPr lvl="1"/>
            <a:r>
              <a:rPr lang="en-US" dirty="0" smtClean="0"/>
              <a:t>when the app gets reactivated, the user will expect it to return to the same state.</a:t>
            </a:r>
          </a:p>
          <a:p>
            <a:pPr lvl="1"/>
            <a:r>
              <a:rPr lang="en-US" dirty="0" smtClean="0"/>
              <a:t>a good place to save state while the application is running is the page’s </a:t>
            </a:r>
            <a:r>
              <a:rPr lang="en-US" dirty="0" err="1" smtClean="0"/>
              <a:t>OnNavigatedTo</a:t>
            </a:r>
            <a:r>
              <a:rPr lang="en-US" dirty="0" smtClean="0"/>
              <a:t>/</a:t>
            </a:r>
            <a:r>
              <a:rPr lang="en-US" dirty="0" err="1" smtClean="0"/>
              <a:t>OnNavigatedFrom</a:t>
            </a:r>
            <a:r>
              <a:rPr lang="en-US" dirty="0" smtClean="0"/>
              <a:t>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DB3F1-B6BC-4C79-90CB-4E75F9E5820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6550"/>
            <a:ext cx="7772400" cy="1009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864" y="3886200"/>
            <a:ext cx="70085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4" y="1447800"/>
            <a:ext cx="289373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62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612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38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28600" y="1066800"/>
            <a:ext cx="8458200" cy="533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800" dirty="0" smtClean="0"/>
              <a:t>Click to edit Master subtitle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116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26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EEB272-3301-4568-A650-5193686B59A9}" type="datetimeFigureOut">
              <a:rPr lang="en-US" smtClean="0"/>
              <a:t>5/12/2011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 hasCustomPrompt="1"/>
          </p:nvPr>
        </p:nvSpPr>
        <p:spPr>
          <a:xfrm rot="5400000">
            <a:off x="3429000" y="2971800"/>
            <a:ext cx="5867400" cy="533400"/>
          </a:xfrm>
        </p:spPr>
        <p:txBody>
          <a:bodyPr/>
          <a:lstStyle>
            <a:lvl1pPr marL="0" indent="0" rtl="0">
              <a:buNone/>
              <a:defRPr sz="3200"/>
            </a:lvl1pPr>
          </a:lstStyle>
          <a:p>
            <a:r>
              <a:rPr lang="en-US" sz="2800" dirty="0" smtClean="0"/>
              <a:t>Click to edit Master subtitle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0915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8CAAD15-F998-41E4-84BA-E287015CD92C}" type="datetimeFigureOut">
              <a:rPr lang="en-US" smtClean="0"/>
              <a:t>5/12/2011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882C71B-CA9C-474B-803D-7A2EB97ABA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103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0"/>
          <a:stretch/>
        </p:blipFill>
        <p:spPr bwMode="auto">
          <a:xfrm>
            <a:off x="8001000" y="685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0"/>
          <a:stretch/>
        </p:blipFill>
        <p:spPr bwMode="auto">
          <a:xfrm>
            <a:off x="0" y="685800"/>
            <a:ext cx="368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>
                  <a:lumMod val="50000"/>
                </a:schemeClr>
              </a:buClr>
              <a:buSzPct val="75000"/>
              <a:buFont typeface="Courier New" pitchFamily="49" charset="0"/>
              <a:buChar char="o"/>
              <a:defRPr lang="en-US" dirty="0" smtClean="0"/>
            </a:lvl1pPr>
            <a:lvl2pPr marL="742950" indent="-285750">
              <a:buClr>
                <a:schemeClr val="tx1">
                  <a:lumMod val="50000"/>
                </a:schemeClr>
              </a:buClr>
              <a:buSzPct val="75000"/>
              <a:buFont typeface="Courier New" pitchFamily="49" charset="0"/>
              <a:buChar char="o"/>
              <a:defRPr lang="en-US" dirty="0" smtClean="0"/>
            </a:lvl2pPr>
            <a:lvl3pPr marL="1143000" indent="-228600">
              <a:buClr>
                <a:schemeClr val="tx1">
                  <a:lumMod val="50000"/>
                </a:schemeClr>
              </a:buClr>
              <a:buSzPct val="75000"/>
              <a:buFont typeface="Courier New" pitchFamily="49" charset="0"/>
              <a:buChar char="o"/>
              <a:defRPr lang="en-US" dirty="0" smtClean="0"/>
            </a:lvl3pPr>
            <a:lvl4pPr marL="1600200" indent="-228600">
              <a:buClr>
                <a:schemeClr val="tx1">
                  <a:lumMod val="50000"/>
                </a:schemeClr>
              </a:buClr>
              <a:buSzPct val="75000"/>
              <a:buFont typeface="Courier New" pitchFamily="49" charset="0"/>
              <a:buChar char="o"/>
              <a:defRPr lang="en-US" dirty="0" smtClean="0"/>
            </a:lvl4pPr>
            <a:lvl5pPr marL="2057400" indent="-228600">
              <a:buClr>
                <a:schemeClr val="tx1">
                  <a:lumMod val="50000"/>
                </a:schemeClr>
              </a:buClr>
              <a:buSzPct val="75000"/>
              <a:buFont typeface="Courier New" pitchFamily="49" charset="0"/>
              <a:buChar char="o"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28600" y="1066800"/>
            <a:ext cx="8458200" cy="533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sz="2800" dirty="0" smtClean="0"/>
              <a:t>Add a subtitle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108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81796" y="381000"/>
            <a:ext cx="8380413" cy="5800725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lvl="0"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0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81796" y="381000"/>
            <a:ext cx="8380413" cy="5800725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lvl="0"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1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381796" y="381000"/>
            <a:ext cx="8380413" cy="5800725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lvl="0"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46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81796" y="381000"/>
            <a:ext cx="8380413" cy="58007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lvl="0"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366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28600" y="1066800"/>
            <a:ext cx="8458200" cy="533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800" dirty="0" smtClean="0"/>
              <a:t>Click to edit Master subtitle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650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28600" y="1066800"/>
            <a:ext cx="8458200" cy="533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800" dirty="0" smtClean="0"/>
              <a:t>Click to edit Master subtitle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248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69FD5C-D58B-4C9D-B388-A1A47BF8C0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28600" y="1066800"/>
            <a:ext cx="8458200" cy="533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z="2800" dirty="0" smtClean="0"/>
              <a:t>Click to edit Master subtitle style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661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85000"/>
                <a:lumOff val="15000"/>
              </a:schemeClr>
            </a:gs>
            <a:gs pos="100000">
              <a:schemeClr val="bg2">
                <a:lumMod val="65000"/>
                <a:lumOff val="3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itle Placeholder 1"/>
          <p:cNvSpPr txBox="1">
            <a:spLocks/>
          </p:cNvSpPr>
          <p:nvPr userDrawn="1"/>
        </p:nvSpPr>
        <p:spPr>
          <a:xfrm>
            <a:off x="228600" y="1066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14468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1" descr="D:\Desktop\WP7\385px-Microsoft_wordmark.svg.png"/>
          <p:cNvPicPr>
            <a:picLocks noChangeAspect="1" noChangeArrowheads="1"/>
          </p:cNvPicPr>
          <p:nvPr userDrawn="1"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400800"/>
            <a:ext cx="1404937" cy="2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 userDrawn="1"/>
        </p:nvGrpSpPr>
        <p:grpSpPr>
          <a:xfrm>
            <a:off x="6248400" y="6221834"/>
            <a:ext cx="980167" cy="430051"/>
            <a:chOff x="6980624" y="5105400"/>
            <a:chExt cx="1404014" cy="616015"/>
          </a:xfrm>
        </p:grpSpPr>
        <p:grpSp>
          <p:nvGrpSpPr>
            <p:cNvPr id="48" name="Group 47"/>
            <p:cNvGrpSpPr/>
            <p:nvPr userDrawn="1"/>
          </p:nvGrpSpPr>
          <p:grpSpPr>
            <a:xfrm>
              <a:off x="6980624" y="5251404"/>
              <a:ext cx="376158" cy="314368"/>
              <a:chOff x="76200" y="6206809"/>
              <a:chExt cx="550863" cy="460375"/>
            </a:xfrm>
          </p:grpSpPr>
          <p:sp>
            <p:nvSpPr>
              <p:cNvPr id="78" name="Freeform 11"/>
              <p:cNvSpPr>
                <a:spLocks/>
              </p:cNvSpPr>
              <p:nvPr userDrawn="1"/>
            </p:nvSpPr>
            <p:spPr bwMode="auto">
              <a:xfrm>
                <a:off x="271463" y="6206809"/>
                <a:ext cx="355600" cy="293688"/>
              </a:xfrm>
              <a:custGeom>
                <a:avLst/>
                <a:gdLst>
                  <a:gd name="T0" fmla="*/ 109 w 1974"/>
                  <a:gd name="T1" fmla="*/ 69 h 1631"/>
                  <a:gd name="T2" fmla="*/ 47 w 1974"/>
                  <a:gd name="T3" fmla="*/ 120 h 1631"/>
                  <a:gd name="T4" fmla="*/ 588 w 1974"/>
                  <a:gd name="T5" fmla="*/ 1511 h 1631"/>
                  <a:gd name="T6" fmla="*/ 725 w 1974"/>
                  <a:gd name="T7" fmla="*/ 1539 h 1631"/>
                  <a:gd name="T8" fmla="*/ 1884 w 1974"/>
                  <a:gd name="T9" fmla="*/ 361 h 1631"/>
                  <a:gd name="T10" fmla="*/ 1853 w 1974"/>
                  <a:gd name="T11" fmla="*/ 314 h 1631"/>
                  <a:gd name="T12" fmla="*/ 1116 w 1974"/>
                  <a:gd name="T13" fmla="*/ 589 h 1631"/>
                  <a:gd name="T14" fmla="*/ 887 w 1974"/>
                  <a:gd name="T15" fmla="*/ 565 h 1631"/>
                  <a:gd name="T16" fmla="*/ 109 w 1974"/>
                  <a:gd name="T17" fmla="*/ 69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4" h="1631">
                    <a:moveTo>
                      <a:pt x="109" y="69"/>
                    </a:moveTo>
                    <a:cubicBezTo>
                      <a:pt x="109" y="69"/>
                      <a:pt x="0" y="0"/>
                      <a:pt x="47" y="120"/>
                    </a:cubicBezTo>
                    <a:lnTo>
                      <a:pt x="588" y="1511"/>
                    </a:lnTo>
                    <a:cubicBezTo>
                      <a:pt x="588" y="1511"/>
                      <a:pt x="634" y="1631"/>
                      <a:pt x="725" y="1539"/>
                    </a:cubicBezTo>
                    <a:lnTo>
                      <a:pt x="1884" y="361"/>
                    </a:lnTo>
                    <a:cubicBezTo>
                      <a:pt x="1884" y="361"/>
                      <a:pt x="1974" y="269"/>
                      <a:pt x="1853" y="314"/>
                    </a:cubicBezTo>
                    <a:lnTo>
                      <a:pt x="1116" y="589"/>
                    </a:lnTo>
                    <a:cubicBezTo>
                      <a:pt x="1116" y="589"/>
                      <a:pt x="996" y="634"/>
                      <a:pt x="887" y="565"/>
                    </a:cubicBezTo>
                    <a:lnTo>
                      <a:pt x="109" y="69"/>
                    </a:lnTo>
                    <a:close/>
                  </a:path>
                </a:pathLst>
              </a:custGeom>
              <a:solidFill>
                <a:srgbClr val="5CA0C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13"/>
              <p:cNvSpPr>
                <a:spLocks/>
              </p:cNvSpPr>
              <p:nvPr userDrawn="1"/>
            </p:nvSpPr>
            <p:spPr bwMode="auto">
              <a:xfrm>
                <a:off x="76200" y="6321109"/>
                <a:ext cx="320675" cy="346075"/>
              </a:xfrm>
              <a:custGeom>
                <a:avLst/>
                <a:gdLst>
                  <a:gd name="T0" fmla="*/ 1232 w 1778"/>
                  <a:gd name="T1" fmla="*/ 127 h 1922"/>
                  <a:gd name="T2" fmla="*/ 1161 w 1778"/>
                  <a:gd name="T3" fmla="*/ 90 h 1922"/>
                  <a:gd name="T4" fmla="*/ 93 w 1778"/>
                  <a:gd name="T5" fmla="*/ 1132 h 1922"/>
                  <a:gd name="T6" fmla="*/ 120 w 1778"/>
                  <a:gd name="T7" fmla="*/ 1269 h 1922"/>
                  <a:gd name="T8" fmla="*/ 1658 w 1778"/>
                  <a:gd name="T9" fmla="*/ 1875 h 1922"/>
                  <a:gd name="T10" fmla="*/ 1689 w 1778"/>
                  <a:gd name="T11" fmla="*/ 1829 h 1922"/>
                  <a:gd name="T12" fmla="*/ 1148 w 1778"/>
                  <a:gd name="T13" fmla="*/ 1258 h 1922"/>
                  <a:gd name="T14" fmla="*/ 1080 w 1778"/>
                  <a:gd name="T15" fmla="*/ 1037 h 1922"/>
                  <a:gd name="T16" fmla="*/ 1232 w 1778"/>
                  <a:gd name="T17" fmla="*/ 127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8" h="1922">
                    <a:moveTo>
                      <a:pt x="1232" y="127"/>
                    </a:moveTo>
                    <a:cubicBezTo>
                      <a:pt x="1232" y="127"/>
                      <a:pt x="1254" y="0"/>
                      <a:pt x="1161" y="90"/>
                    </a:cubicBezTo>
                    <a:lnTo>
                      <a:pt x="93" y="1132"/>
                    </a:lnTo>
                    <a:cubicBezTo>
                      <a:pt x="93" y="1132"/>
                      <a:pt x="0" y="1221"/>
                      <a:pt x="120" y="1269"/>
                    </a:cubicBezTo>
                    <a:lnTo>
                      <a:pt x="1658" y="1875"/>
                    </a:lnTo>
                    <a:cubicBezTo>
                      <a:pt x="1658" y="1875"/>
                      <a:pt x="1778" y="1922"/>
                      <a:pt x="1689" y="1829"/>
                    </a:cubicBezTo>
                    <a:lnTo>
                      <a:pt x="1148" y="1258"/>
                    </a:lnTo>
                    <a:cubicBezTo>
                      <a:pt x="1148" y="1258"/>
                      <a:pt x="1059" y="1164"/>
                      <a:pt x="1080" y="1037"/>
                    </a:cubicBezTo>
                    <a:lnTo>
                      <a:pt x="1232" y="127"/>
                    </a:lnTo>
                    <a:close/>
                  </a:path>
                </a:pathLst>
              </a:custGeom>
              <a:solidFill>
                <a:srgbClr val="626A7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Freeform 12"/>
            <p:cNvSpPr>
              <a:spLocks/>
            </p:cNvSpPr>
            <p:nvPr userDrawn="1"/>
          </p:nvSpPr>
          <p:spPr bwMode="auto">
            <a:xfrm>
              <a:off x="7108205" y="5251404"/>
              <a:ext cx="245025" cy="203458"/>
            </a:xfrm>
            <a:custGeom>
              <a:avLst/>
              <a:gdLst>
                <a:gd name="T0" fmla="*/ 108 w 1969"/>
                <a:gd name="T1" fmla="*/ 71 h 1642"/>
                <a:gd name="T2" fmla="*/ 45 w 1969"/>
                <a:gd name="T3" fmla="*/ 121 h 1642"/>
                <a:gd name="T4" fmla="*/ 561 w 1969"/>
                <a:gd name="T5" fmla="*/ 1521 h 1642"/>
                <a:gd name="T6" fmla="*/ 698 w 1969"/>
                <a:gd name="T7" fmla="*/ 1552 h 1642"/>
                <a:gd name="T8" fmla="*/ 1877 w 1969"/>
                <a:gd name="T9" fmla="*/ 393 h 1642"/>
                <a:gd name="T10" fmla="*/ 1848 w 1969"/>
                <a:gd name="T11" fmla="*/ 346 h 1642"/>
                <a:gd name="T12" fmla="*/ 1106 w 1969"/>
                <a:gd name="T13" fmla="*/ 608 h 1642"/>
                <a:gd name="T14" fmla="*/ 877 w 1969"/>
                <a:gd name="T15" fmla="*/ 580 h 1642"/>
                <a:gd name="T16" fmla="*/ 108 w 1969"/>
                <a:gd name="T17" fmla="*/ 7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9" h="1642">
                  <a:moveTo>
                    <a:pt x="108" y="71"/>
                  </a:moveTo>
                  <a:cubicBezTo>
                    <a:pt x="108" y="71"/>
                    <a:pt x="0" y="0"/>
                    <a:pt x="45" y="121"/>
                  </a:cubicBezTo>
                  <a:lnTo>
                    <a:pt x="561" y="1521"/>
                  </a:lnTo>
                  <a:cubicBezTo>
                    <a:pt x="561" y="1521"/>
                    <a:pt x="606" y="1642"/>
                    <a:pt x="698" y="1552"/>
                  </a:cubicBezTo>
                  <a:lnTo>
                    <a:pt x="1877" y="393"/>
                  </a:lnTo>
                  <a:cubicBezTo>
                    <a:pt x="1877" y="393"/>
                    <a:pt x="1969" y="303"/>
                    <a:pt x="1848" y="346"/>
                  </a:cubicBezTo>
                  <a:lnTo>
                    <a:pt x="1106" y="608"/>
                  </a:lnTo>
                  <a:cubicBezTo>
                    <a:pt x="1106" y="608"/>
                    <a:pt x="985" y="651"/>
                    <a:pt x="877" y="580"/>
                  </a:cubicBezTo>
                  <a:lnTo>
                    <a:pt x="108" y="71"/>
                  </a:lnTo>
                  <a:close/>
                </a:path>
              </a:pathLst>
            </a:custGeom>
            <a:noFill/>
            <a:ln w="3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4"/>
            <p:cNvSpPr>
              <a:spLocks/>
            </p:cNvSpPr>
            <p:nvPr userDrawn="1"/>
          </p:nvSpPr>
          <p:spPr bwMode="auto">
            <a:xfrm>
              <a:off x="6988975" y="5337819"/>
              <a:ext cx="220960" cy="238461"/>
            </a:xfrm>
            <a:custGeom>
              <a:avLst/>
              <a:gdLst>
                <a:gd name="T0" fmla="*/ 1232 w 1778"/>
                <a:gd name="T1" fmla="*/ 127 h 1922"/>
                <a:gd name="T2" fmla="*/ 1161 w 1778"/>
                <a:gd name="T3" fmla="*/ 90 h 1922"/>
                <a:gd name="T4" fmla="*/ 93 w 1778"/>
                <a:gd name="T5" fmla="*/ 1131 h 1922"/>
                <a:gd name="T6" fmla="*/ 120 w 1778"/>
                <a:gd name="T7" fmla="*/ 1268 h 1922"/>
                <a:gd name="T8" fmla="*/ 1658 w 1778"/>
                <a:gd name="T9" fmla="*/ 1875 h 1922"/>
                <a:gd name="T10" fmla="*/ 1689 w 1778"/>
                <a:gd name="T11" fmla="*/ 1829 h 1922"/>
                <a:gd name="T12" fmla="*/ 1148 w 1778"/>
                <a:gd name="T13" fmla="*/ 1258 h 1922"/>
                <a:gd name="T14" fmla="*/ 1080 w 1778"/>
                <a:gd name="T15" fmla="*/ 1037 h 1922"/>
                <a:gd name="T16" fmla="*/ 1232 w 1778"/>
                <a:gd name="T17" fmla="*/ 127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8" h="1922">
                  <a:moveTo>
                    <a:pt x="1232" y="127"/>
                  </a:moveTo>
                  <a:cubicBezTo>
                    <a:pt x="1232" y="127"/>
                    <a:pt x="1254" y="0"/>
                    <a:pt x="1161" y="90"/>
                  </a:cubicBezTo>
                  <a:lnTo>
                    <a:pt x="93" y="1131"/>
                  </a:lnTo>
                  <a:cubicBezTo>
                    <a:pt x="93" y="1131"/>
                    <a:pt x="0" y="1221"/>
                    <a:pt x="120" y="1268"/>
                  </a:cubicBezTo>
                  <a:lnTo>
                    <a:pt x="1658" y="1875"/>
                  </a:lnTo>
                  <a:cubicBezTo>
                    <a:pt x="1658" y="1875"/>
                    <a:pt x="1778" y="1922"/>
                    <a:pt x="1689" y="1829"/>
                  </a:cubicBezTo>
                  <a:lnTo>
                    <a:pt x="1148" y="1258"/>
                  </a:lnTo>
                  <a:cubicBezTo>
                    <a:pt x="1148" y="1258"/>
                    <a:pt x="1059" y="1164"/>
                    <a:pt x="1080" y="1037"/>
                  </a:cubicBezTo>
                  <a:lnTo>
                    <a:pt x="1232" y="127"/>
                  </a:lnTo>
                  <a:close/>
                </a:path>
              </a:pathLst>
            </a:custGeom>
            <a:noFill/>
            <a:ln w="3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"/>
            <p:cNvSpPr>
              <a:spLocks noEditPoints="1"/>
            </p:cNvSpPr>
            <p:nvPr userDrawn="1"/>
          </p:nvSpPr>
          <p:spPr bwMode="auto">
            <a:xfrm>
              <a:off x="7241657" y="5415482"/>
              <a:ext cx="1020572" cy="156422"/>
            </a:xfrm>
            <a:custGeom>
              <a:avLst/>
              <a:gdLst>
                <a:gd name="T0" fmla="*/ 862 w 8210"/>
                <a:gd name="T1" fmla="*/ 1092 h 1264"/>
                <a:gd name="T2" fmla="*/ 397 w 8210"/>
                <a:gd name="T3" fmla="*/ 281 h 1264"/>
                <a:gd name="T4" fmla="*/ 965 w 8210"/>
                <a:gd name="T5" fmla="*/ 103 h 1264"/>
                <a:gd name="T6" fmla="*/ 46 w 8210"/>
                <a:gd name="T7" fmla="*/ 435 h 1264"/>
                <a:gd name="T8" fmla="*/ 771 w 8210"/>
                <a:gd name="T9" fmla="*/ 1239 h 1264"/>
                <a:gd name="T10" fmla="*/ 1149 w 8210"/>
                <a:gd name="T11" fmla="*/ 839 h 1264"/>
                <a:gd name="T12" fmla="*/ 1953 w 8210"/>
                <a:gd name="T13" fmla="*/ 1135 h 1264"/>
                <a:gd name="T14" fmla="*/ 1694 w 8210"/>
                <a:gd name="T15" fmla="*/ 1167 h 1264"/>
                <a:gd name="T16" fmla="*/ 1446 w 8210"/>
                <a:gd name="T17" fmla="*/ 702 h 1264"/>
                <a:gd name="T18" fmla="*/ 1774 w 8210"/>
                <a:gd name="T19" fmla="*/ 705 h 1264"/>
                <a:gd name="T20" fmla="*/ 3104 w 8210"/>
                <a:gd name="T21" fmla="*/ 1153 h 1264"/>
                <a:gd name="T22" fmla="*/ 2570 w 8210"/>
                <a:gd name="T23" fmla="*/ 21 h 1264"/>
                <a:gd name="T24" fmla="*/ 2750 w 8210"/>
                <a:gd name="T25" fmla="*/ 471 h 1264"/>
                <a:gd name="T26" fmla="*/ 2507 w 8210"/>
                <a:gd name="T27" fmla="*/ 1258 h 1264"/>
                <a:gd name="T28" fmla="*/ 3156 w 8210"/>
                <a:gd name="T29" fmla="*/ 1216 h 1264"/>
                <a:gd name="T30" fmla="*/ 2433 w 8210"/>
                <a:gd name="T31" fmla="*/ 959 h 1264"/>
                <a:gd name="T32" fmla="*/ 2735 w 8210"/>
                <a:gd name="T33" fmla="*/ 584 h 1264"/>
                <a:gd name="T34" fmla="*/ 3699 w 8210"/>
                <a:gd name="T35" fmla="*/ 1143 h 1264"/>
                <a:gd name="T36" fmla="*/ 3888 w 8210"/>
                <a:gd name="T37" fmla="*/ 522 h 1264"/>
                <a:gd name="T38" fmla="*/ 3150 w 8210"/>
                <a:gd name="T39" fmla="*/ 834 h 1264"/>
                <a:gd name="T40" fmla="*/ 3839 w 8210"/>
                <a:gd name="T41" fmla="*/ 1197 h 1264"/>
                <a:gd name="T42" fmla="*/ 3574 w 8210"/>
                <a:gd name="T43" fmla="*/ 484 h 1264"/>
                <a:gd name="T44" fmla="*/ 5159 w 8210"/>
                <a:gd name="T45" fmla="*/ 103 h 1264"/>
                <a:gd name="T46" fmla="*/ 4827 w 8210"/>
                <a:gd name="T47" fmla="*/ 396 h 1264"/>
                <a:gd name="T48" fmla="*/ 4297 w 8210"/>
                <a:gd name="T49" fmla="*/ 214 h 1264"/>
                <a:gd name="T50" fmla="*/ 3887 w 8210"/>
                <a:gd name="T51" fmla="*/ 175 h 1264"/>
                <a:gd name="T52" fmla="*/ 4574 w 8210"/>
                <a:gd name="T53" fmla="*/ 1245 h 1264"/>
                <a:gd name="T54" fmla="*/ 5059 w 8210"/>
                <a:gd name="T55" fmla="*/ 198 h 1264"/>
                <a:gd name="T56" fmla="*/ 5742 w 8210"/>
                <a:gd name="T57" fmla="*/ 1149 h 1264"/>
                <a:gd name="T58" fmla="*/ 5598 w 8210"/>
                <a:gd name="T59" fmla="*/ 467 h 1264"/>
                <a:gd name="T60" fmla="*/ 4981 w 8210"/>
                <a:gd name="T61" fmla="*/ 608 h 1264"/>
                <a:gd name="T62" fmla="*/ 5256 w 8210"/>
                <a:gd name="T63" fmla="*/ 625 h 1264"/>
                <a:gd name="T64" fmla="*/ 5426 w 8210"/>
                <a:gd name="T65" fmla="*/ 544 h 1264"/>
                <a:gd name="T66" fmla="*/ 5054 w 8210"/>
                <a:gd name="T67" fmla="*/ 864 h 1264"/>
                <a:gd name="T68" fmla="*/ 5264 w 8210"/>
                <a:gd name="T69" fmla="*/ 1249 h 1264"/>
                <a:gd name="T70" fmla="*/ 5654 w 8210"/>
                <a:gd name="T71" fmla="*/ 1257 h 1264"/>
                <a:gd name="T72" fmla="*/ 5317 w 8210"/>
                <a:gd name="T73" fmla="*/ 1134 h 1264"/>
                <a:gd name="T74" fmla="*/ 5442 w 8210"/>
                <a:gd name="T75" fmla="*/ 801 h 1264"/>
                <a:gd name="T76" fmla="*/ 6268 w 8210"/>
                <a:gd name="T77" fmla="*/ 1077 h 1264"/>
                <a:gd name="T78" fmla="*/ 5960 w 8210"/>
                <a:gd name="T79" fmla="*/ 110 h 1264"/>
                <a:gd name="T80" fmla="*/ 5926 w 8210"/>
                <a:gd name="T81" fmla="*/ 1171 h 1264"/>
                <a:gd name="T82" fmla="*/ 7344 w 8210"/>
                <a:gd name="T83" fmla="*/ 1153 h 1264"/>
                <a:gd name="T84" fmla="*/ 6862 w 8210"/>
                <a:gd name="T85" fmla="*/ 454 h 1264"/>
                <a:gd name="T86" fmla="*/ 6998 w 8210"/>
                <a:gd name="T87" fmla="*/ 1042 h 1264"/>
                <a:gd name="T88" fmla="*/ 6705 w 8210"/>
                <a:gd name="T89" fmla="*/ 433 h 1264"/>
                <a:gd name="T90" fmla="*/ 6450 w 8210"/>
                <a:gd name="T91" fmla="*/ 621 h 1264"/>
                <a:gd name="T92" fmla="*/ 6942 w 8210"/>
                <a:gd name="T93" fmla="*/ 1172 h 1264"/>
                <a:gd name="T94" fmla="*/ 7392 w 8210"/>
                <a:gd name="T95" fmla="*/ 1158 h 1264"/>
                <a:gd name="T96" fmla="*/ 8189 w 8210"/>
                <a:gd name="T97" fmla="*/ 810 h 1264"/>
                <a:gd name="T98" fmla="*/ 7616 w 8210"/>
                <a:gd name="T99" fmla="*/ 455 h 1264"/>
                <a:gd name="T100" fmla="*/ 7617 w 8210"/>
                <a:gd name="T101" fmla="*/ 1225 h 1264"/>
                <a:gd name="T102" fmla="*/ 8150 w 8210"/>
                <a:gd name="T103" fmla="*/ 999 h 1264"/>
                <a:gd name="T104" fmla="*/ 7901 w 8210"/>
                <a:gd name="T105" fmla="*/ 64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0" h="1264">
                  <a:moveTo>
                    <a:pt x="771" y="1239"/>
                  </a:moveTo>
                  <a:cubicBezTo>
                    <a:pt x="822" y="1223"/>
                    <a:pt x="868" y="1200"/>
                    <a:pt x="910" y="1171"/>
                  </a:cubicBezTo>
                  <a:cubicBezTo>
                    <a:pt x="948" y="1144"/>
                    <a:pt x="982" y="1112"/>
                    <a:pt x="1011" y="1075"/>
                  </a:cubicBezTo>
                  <a:cubicBezTo>
                    <a:pt x="1040" y="1038"/>
                    <a:pt x="1066" y="997"/>
                    <a:pt x="1089" y="950"/>
                  </a:cubicBezTo>
                  <a:lnTo>
                    <a:pt x="1021" y="909"/>
                  </a:lnTo>
                  <a:cubicBezTo>
                    <a:pt x="973" y="990"/>
                    <a:pt x="920" y="1051"/>
                    <a:pt x="862" y="1092"/>
                  </a:cubicBezTo>
                  <a:cubicBezTo>
                    <a:pt x="804" y="1132"/>
                    <a:pt x="738" y="1152"/>
                    <a:pt x="663" y="1152"/>
                  </a:cubicBezTo>
                  <a:cubicBezTo>
                    <a:pt x="612" y="1152"/>
                    <a:pt x="566" y="1143"/>
                    <a:pt x="524" y="1124"/>
                  </a:cubicBezTo>
                  <a:cubicBezTo>
                    <a:pt x="482" y="1105"/>
                    <a:pt x="446" y="1075"/>
                    <a:pt x="415" y="1035"/>
                  </a:cubicBezTo>
                  <a:cubicBezTo>
                    <a:pt x="386" y="996"/>
                    <a:pt x="363" y="945"/>
                    <a:pt x="346" y="881"/>
                  </a:cubicBezTo>
                  <a:cubicBezTo>
                    <a:pt x="328" y="818"/>
                    <a:pt x="319" y="741"/>
                    <a:pt x="319" y="651"/>
                  </a:cubicBezTo>
                  <a:cubicBezTo>
                    <a:pt x="319" y="492"/>
                    <a:pt x="345" y="369"/>
                    <a:pt x="397" y="281"/>
                  </a:cubicBezTo>
                  <a:cubicBezTo>
                    <a:pt x="449" y="193"/>
                    <a:pt x="525" y="149"/>
                    <a:pt x="624" y="149"/>
                  </a:cubicBezTo>
                  <a:cubicBezTo>
                    <a:pt x="704" y="149"/>
                    <a:pt x="772" y="178"/>
                    <a:pt x="828" y="237"/>
                  </a:cubicBezTo>
                  <a:cubicBezTo>
                    <a:pt x="884" y="296"/>
                    <a:pt x="931" y="389"/>
                    <a:pt x="971" y="515"/>
                  </a:cubicBezTo>
                  <a:lnTo>
                    <a:pt x="1041" y="515"/>
                  </a:lnTo>
                  <a:lnTo>
                    <a:pt x="1034" y="103"/>
                  </a:lnTo>
                  <a:lnTo>
                    <a:pt x="965" y="103"/>
                  </a:lnTo>
                  <a:lnTo>
                    <a:pt x="915" y="146"/>
                  </a:lnTo>
                  <a:cubicBezTo>
                    <a:pt x="880" y="127"/>
                    <a:pt x="836" y="110"/>
                    <a:pt x="785" y="95"/>
                  </a:cubicBezTo>
                  <a:cubicBezTo>
                    <a:pt x="733" y="79"/>
                    <a:pt x="676" y="72"/>
                    <a:pt x="614" y="72"/>
                  </a:cubicBezTo>
                  <a:cubicBezTo>
                    <a:pt x="527" y="72"/>
                    <a:pt x="446" y="86"/>
                    <a:pt x="370" y="116"/>
                  </a:cubicBezTo>
                  <a:cubicBezTo>
                    <a:pt x="294" y="145"/>
                    <a:pt x="229" y="187"/>
                    <a:pt x="175" y="241"/>
                  </a:cubicBezTo>
                  <a:cubicBezTo>
                    <a:pt x="120" y="295"/>
                    <a:pt x="77" y="360"/>
                    <a:pt x="46" y="435"/>
                  </a:cubicBezTo>
                  <a:cubicBezTo>
                    <a:pt x="16" y="509"/>
                    <a:pt x="0" y="591"/>
                    <a:pt x="0" y="678"/>
                  </a:cubicBezTo>
                  <a:cubicBezTo>
                    <a:pt x="0" y="767"/>
                    <a:pt x="15" y="848"/>
                    <a:pt x="46" y="921"/>
                  </a:cubicBezTo>
                  <a:cubicBezTo>
                    <a:pt x="76" y="995"/>
                    <a:pt x="117" y="1057"/>
                    <a:pt x="170" y="1107"/>
                  </a:cubicBezTo>
                  <a:cubicBezTo>
                    <a:pt x="224" y="1158"/>
                    <a:pt x="287" y="1197"/>
                    <a:pt x="359" y="1223"/>
                  </a:cubicBezTo>
                  <a:cubicBezTo>
                    <a:pt x="431" y="1250"/>
                    <a:pt x="508" y="1264"/>
                    <a:pt x="591" y="1264"/>
                  </a:cubicBezTo>
                  <a:cubicBezTo>
                    <a:pt x="660" y="1264"/>
                    <a:pt x="720" y="1256"/>
                    <a:pt x="771" y="1239"/>
                  </a:cubicBezTo>
                  <a:moveTo>
                    <a:pt x="1806" y="450"/>
                  </a:moveTo>
                  <a:cubicBezTo>
                    <a:pt x="1750" y="430"/>
                    <a:pt x="1684" y="420"/>
                    <a:pt x="1610" y="420"/>
                  </a:cubicBezTo>
                  <a:cubicBezTo>
                    <a:pt x="1539" y="420"/>
                    <a:pt x="1475" y="430"/>
                    <a:pt x="1417" y="450"/>
                  </a:cubicBezTo>
                  <a:cubicBezTo>
                    <a:pt x="1359" y="471"/>
                    <a:pt x="1311" y="499"/>
                    <a:pt x="1272" y="537"/>
                  </a:cubicBezTo>
                  <a:cubicBezTo>
                    <a:pt x="1231" y="575"/>
                    <a:pt x="1200" y="620"/>
                    <a:pt x="1180" y="669"/>
                  </a:cubicBezTo>
                  <a:cubicBezTo>
                    <a:pt x="1159" y="719"/>
                    <a:pt x="1149" y="776"/>
                    <a:pt x="1149" y="839"/>
                  </a:cubicBezTo>
                  <a:cubicBezTo>
                    <a:pt x="1149" y="904"/>
                    <a:pt x="1161" y="963"/>
                    <a:pt x="1184" y="1015"/>
                  </a:cubicBezTo>
                  <a:cubicBezTo>
                    <a:pt x="1207" y="1067"/>
                    <a:pt x="1239" y="1111"/>
                    <a:pt x="1280" y="1147"/>
                  </a:cubicBezTo>
                  <a:cubicBezTo>
                    <a:pt x="1321" y="1184"/>
                    <a:pt x="1370" y="1212"/>
                    <a:pt x="1424" y="1230"/>
                  </a:cubicBezTo>
                  <a:cubicBezTo>
                    <a:pt x="1479" y="1249"/>
                    <a:pt x="1538" y="1258"/>
                    <a:pt x="1603" y="1258"/>
                  </a:cubicBezTo>
                  <a:cubicBezTo>
                    <a:pt x="1678" y="1258"/>
                    <a:pt x="1744" y="1248"/>
                    <a:pt x="1802" y="1226"/>
                  </a:cubicBezTo>
                  <a:cubicBezTo>
                    <a:pt x="1861" y="1205"/>
                    <a:pt x="1911" y="1175"/>
                    <a:pt x="1953" y="1135"/>
                  </a:cubicBezTo>
                  <a:cubicBezTo>
                    <a:pt x="1992" y="1098"/>
                    <a:pt x="2022" y="1053"/>
                    <a:pt x="2042" y="1001"/>
                  </a:cubicBezTo>
                  <a:cubicBezTo>
                    <a:pt x="2063" y="948"/>
                    <a:pt x="2073" y="893"/>
                    <a:pt x="2073" y="834"/>
                  </a:cubicBezTo>
                  <a:cubicBezTo>
                    <a:pt x="2073" y="774"/>
                    <a:pt x="2062" y="719"/>
                    <a:pt x="2042" y="668"/>
                  </a:cubicBezTo>
                  <a:cubicBezTo>
                    <a:pt x="2021" y="617"/>
                    <a:pt x="1991" y="573"/>
                    <a:pt x="1952" y="537"/>
                  </a:cubicBezTo>
                  <a:cubicBezTo>
                    <a:pt x="1911" y="499"/>
                    <a:pt x="1863" y="471"/>
                    <a:pt x="1806" y="450"/>
                  </a:cubicBezTo>
                  <a:moveTo>
                    <a:pt x="1694" y="1167"/>
                  </a:moveTo>
                  <a:cubicBezTo>
                    <a:pt x="1671" y="1185"/>
                    <a:pt x="1644" y="1194"/>
                    <a:pt x="1612" y="1194"/>
                  </a:cubicBezTo>
                  <a:cubicBezTo>
                    <a:pt x="1577" y="1194"/>
                    <a:pt x="1548" y="1184"/>
                    <a:pt x="1525" y="1165"/>
                  </a:cubicBezTo>
                  <a:cubicBezTo>
                    <a:pt x="1502" y="1146"/>
                    <a:pt x="1484" y="1120"/>
                    <a:pt x="1472" y="1087"/>
                  </a:cubicBezTo>
                  <a:cubicBezTo>
                    <a:pt x="1458" y="1049"/>
                    <a:pt x="1449" y="1011"/>
                    <a:pt x="1445" y="973"/>
                  </a:cubicBezTo>
                  <a:cubicBezTo>
                    <a:pt x="1441" y="935"/>
                    <a:pt x="1440" y="887"/>
                    <a:pt x="1440" y="829"/>
                  </a:cubicBezTo>
                  <a:cubicBezTo>
                    <a:pt x="1440" y="785"/>
                    <a:pt x="1442" y="743"/>
                    <a:pt x="1446" y="702"/>
                  </a:cubicBezTo>
                  <a:cubicBezTo>
                    <a:pt x="1450" y="661"/>
                    <a:pt x="1458" y="626"/>
                    <a:pt x="1469" y="596"/>
                  </a:cubicBezTo>
                  <a:cubicBezTo>
                    <a:pt x="1481" y="563"/>
                    <a:pt x="1499" y="536"/>
                    <a:pt x="1521" y="515"/>
                  </a:cubicBezTo>
                  <a:cubicBezTo>
                    <a:pt x="1544" y="494"/>
                    <a:pt x="1574" y="484"/>
                    <a:pt x="1612" y="484"/>
                  </a:cubicBezTo>
                  <a:cubicBezTo>
                    <a:pt x="1646" y="484"/>
                    <a:pt x="1675" y="494"/>
                    <a:pt x="1697" y="513"/>
                  </a:cubicBezTo>
                  <a:cubicBezTo>
                    <a:pt x="1720" y="532"/>
                    <a:pt x="1737" y="558"/>
                    <a:pt x="1750" y="592"/>
                  </a:cubicBezTo>
                  <a:cubicBezTo>
                    <a:pt x="1761" y="619"/>
                    <a:pt x="1769" y="657"/>
                    <a:pt x="1774" y="705"/>
                  </a:cubicBezTo>
                  <a:cubicBezTo>
                    <a:pt x="1779" y="752"/>
                    <a:pt x="1782" y="795"/>
                    <a:pt x="1782" y="832"/>
                  </a:cubicBezTo>
                  <a:cubicBezTo>
                    <a:pt x="1782" y="888"/>
                    <a:pt x="1779" y="938"/>
                    <a:pt x="1774" y="980"/>
                  </a:cubicBezTo>
                  <a:cubicBezTo>
                    <a:pt x="1768" y="1023"/>
                    <a:pt x="1760" y="1059"/>
                    <a:pt x="1748" y="1088"/>
                  </a:cubicBezTo>
                  <a:cubicBezTo>
                    <a:pt x="1735" y="1123"/>
                    <a:pt x="1716" y="1149"/>
                    <a:pt x="1694" y="1167"/>
                  </a:cubicBezTo>
                  <a:moveTo>
                    <a:pt x="3156" y="1158"/>
                  </a:moveTo>
                  <a:cubicBezTo>
                    <a:pt x="3143" y="1157"/>
                    <a:pt x="3125" y="1156"/>
                    <a:pt x="3104" y="1153"/>
                  </a:cubicBezTo>
                  <a:cubicBezTo>
                    <a:pt x="3082" y="1150"/>
                    <a:pt x="3066" y="1146"/>
                    <a:pt x="3055" y="1140"/>
                  </a:cubicBezTo>
                  <a:cubicBezTo>
                    <a:pt x="3040" y="1132"/>
                    <a:pt x="3029" y="1121"/>
                    <a:pt x="3023" y="1108"/>
                  </a:cubicBezTo>
                  <a:cubicBezTo>
                    <a:pt x="3016" y="1094"/>
                    <a:pt x="3013" y="1077"/>
                    <a:pt x="3013" y="1057"/>
                  </a:cubicBezTo>
                  <a:lnTo>
                    <a:pt x="3013" y="13"/>
                  </a:lnTo>
                  <a:lnTo>
                    <a:pt x="3001" y="0"/>
                  </a:lnTo>
                  <a:lnTo>
                    <a:pt x="2570" y="21"/>
                  </a:lnTo>
                  <a:lnTo>
                    <a:pt x="2570" y="79"/>
                  </a:lnTo>
                  <a:cubicBezTo>
                    <a:pt x="2595" y="81"/>
                    <a:pt x="2620" y="84"/>
                    <a:pt x="2645" y="89"/>
                  </a:cubicBezTo>
                  <a:cubicBezTo>
                    <a:pt x="2669" y="95"/>
                    <a:pt x="2690" y="103"/>
                    <a:pt x="2706" y="115"/>
                  </a:cubicBezTo>
                  <a:cubicBezTo>
                    <a:pt x="2720" y="124"/>
                    <a:pt x="2730" y="138"/>
                    <a:pt x="2738" y="155"/>
                  </a:cubicBezTo>
                  <a:cubicBezTo>
                    <a:pt x="2746" y="172"/>
                    <a:pt x="2750" y="190"/>
                    <a:pt x="2750" y="210"/>
                  </a:cubicBezTo>
                  <a:lnTo>
                    <a:pt x="2750" y="471"/>
                  </a:lnTo>
                  <a:cubicBezTo>
                    <a:pt x="2727" y="457"/>
                    <a:pt x="2697" y="446"/>
                    <a:pt x="2659" y="436"/>
                  </a:cubicBezTo>
                  <a:cubicBezTo>
                    <a:pt x="2620" y="426"/>
                    <a:pt x="2580" y="421"/>
                    <a:pt x="2536" y="421"/>
                  </a:cubicBezTo>
                  <a:cubicBezTo>
                    <a:pt x="2426" y="421"/>
                    <a:pt x="2332" y="461"/>
                    <a:pt x="2254" y="541"/>
                  </a:cubicBezTo>
                  <a:cubicBezTo>
                    <a:pt x="2177" y="622"/>
                    <a:pt x="2138" y="718"/>
                    <a:pt x="2138" y="830"/>
                  </a:cubicBezTo>
                  <a:cubicBezTo>
                    <a:pt x="2138" y="956"/>
                    <a:pt x="2172" y="1059"/>
                    <a:pt x="2242" y="1139"/>
                  </a:cubicBezTo>
                  <a:cubicBezTo>
                    <a:pt x="2311" y="1218"/>
                    <a:pt x="2400" y="1258"/>
                    <a:pt x="2507" y="1258"/>
                  </a:cubicBezTo>
                  <a:cubicBezTo>
                    <a:pt x="2552" y="1258"/>
                    <a:pt x="2597" y="1248"/>
                    <a:pt x="2641" y="1227"/>
                  </a:cubicBezTo>
                  <a:cubicBezTo>
                    <a:pt x="2685" y="1206"/>
                    <a:pt x="2720" y="1181"/>
                    <a:pt x="2746" y="1153"/>
                  </a:cubicBezTo>
                  <a:lnTo>
                    <a:pt x="2752" y="1155"/>
                  </a:lnTo>
                  <a:lnTo>
                    <a:pt x="2752" y="1228"/>
                  </a:lnTo>
                  <a:lnTo>
                    <a:pt x="2764" y="1239"/>
                  </a:lnTo>
                  <a:lnTo>
                    <a:pt x="3156" y="1216"/>
                  </a:lnTo>
                  <a:lnTo>
                    <a:pt x="3156" y="1158"/>
                  </a:lnTo>
                  <a:close/>
                  <a:moveTo>
                    <a:pt x="2691" y="1124"/>
                  </a:moveTo>
                  <a:cubicBezTo>
                    <a:pt x="2670" y="1136"/>
                    <a:pt x="2643" y="1143"/>
                    <a:pt x="2611" y="1143"/>
                  </a:cubicBezTo>
                  <a:cubicBezTo>
                    <a:pt x="2577" y="1143"/>
                    <a:pt x="2548" y="1135"/>
                    <a:pt x="2524" y="1119"/>
                  </a:cubicBezTo>
                  <a:cubicBezTo>
                    <a:pt x="2500" y="1103"/>
                    <a:pt x="2480" y="1081"/>
                    <a:pt x="2465" y="1053"/>
                  </a:cubicBezTo>
                  <a:cubicBezTo>
                    <a:pt x="2450" y="1025"/>
                    <a:pt x="2439" y="993"/>
                    <a:pt x="2433" y="959"/>
                  </a:cubicBezTo>
                  <a:cubicBezTo>
                    <a:pt x="2427" y="925"/>
                    <a:pt x="2424" y="886"/>
                    <a:pt x="2424" y="843"/>
                  </a:cubicBezTo>
                  <a:cubicBezTo>
                    <a:pt x="2424" y="734"/>
                    <a:pt x="2441" y="649"/>
                    <a:pt x="2474" y="589"/>
                  </a:cubicBezTo>
                  <a:cubicBezTo>
                    <a:pt x="2508" y="529"/>
                    <a:pt x="2552" y="499"/>
                    <a:pt x="2605" y="499"/>
                  </a:cubicBezTo>
                  <a:cubicBezTo>
                    <a:pt x="2627" y="499"/>
                    <a:pt x="2647" y="503"/>
                    <a:pt x="2665" y="512"/>
                  </a:cubicBezTo>
                  <a:cubicBezTo>
                    <a:pt x="2682" y="520"/>
                    <a:pt x="2697" y="530"/>
                    <a:pt x="2707" y="541"/>
                  </a:cubicBezTo>
                  <a:cubicBezTo>
                    <a:pt x="2719" y="555"/>
                    <a:pt x="2728" y="569"/>
                    <a:pt x="2735" y="584"/>
                  </a:cubicBezTo>
                  <a:cubicBezTo>
                    <a:pt x="2741" y="599"/>
                    <a:pt x="2746" y="612"/>
                    <a:pt x="2750" y="624"/>
                  </a:cubicBezTo>
                  <a:lnTo>
                    <a:pt x="2750" y="1074"/>
                  </a:lnTo>
                  <a:cubicBezTo>
                    <a:pt x="2732" y="1095"/>
                    <a:pt x="2713" y="1112"/>
                    <a:pt x="2691" y="1124"/>
                  </a:cubicBezTo>
                  <a:moveTo>
                    <a:pt x="3935" y="999"/>
                  </a:moveTo>
                  <a:cubicBezTo>
                    <a:pt x="3907" y="1040"/>
                    <a:pt x="3873" y="1075"/>
                    <a:pt x="3833" y="1102"/>
                  </a:cubicBezTo>
                  <a:cubicBezTo>
                    <a:pt x="3794" y="1130"/>
                    <a:pt x="3749" y="1143"/>
                    <a:pt x="3699" y="1143"/>
                  </a:cubicBezTo>
                  <a:cubicBezTo>
                    <a:pt x="3607" y="1143"/>
                    <a:pt x="3541" y="1115"/>
                    <a:pt x="3499" y="1058"/>
                  </a:cubicBezTo>
                  <a:cubicBezTo>
                    <a:pt x="3457" y="1001"/>
                    <a:pt x="3436" y="919"/>
                    <a:pt x="3436" y="810"/>
                  </a:cubicBezTo>
                  <a:lnTo>
                    <a:pt x="3974" y="810"/>
                  </a:lnTo>
                  <a:lnTo>
                    <a:pt x="3974" y="758"/>
                  </a:lnTo>
                  <a:cubicBezTo>
                    <a:pt x="3974" y="713"/>
                    <a:pt x="3967" y="670"/>
                    <a:pt x="3954" y="629"/>
                  </a:cubicBezTo>
                  <a:cubicBezTo>
                    <a:pt x="3940" y="587"/>
                    <a:pt x="3918" y="552"/>
                    <a:pt x="3888" y="522"/>
                  </a:cubicBezTo>
                  <a:cubicBezTo>
                    <a:pt x="3856" y="490"/>
                    <a:pt x="3817" y="465"/>
                    <a:pt x="3769" y="447"/>
                  </a:cubicBezTo>
                  <a:cubicBezTo>
                    <a:pt x="3721" y="429"/>
                    <a:pt x="3660" y="420"/>
                    <a:pt x="3586" y="420"/>
                  </a:cubicBezTo>
                  <a:cubicBezTo>
                    <a:pt x="3518" y="420"/>
                    <a:pt x="3456" y="431"/>
                    <a:pt x="3401" y="455"/>
                  </a:cubicBezTo>
                  <a:cubicBezTo>
                    <a:pt x="3346" y="478"/>
                    <a:pt x="3301" y="509"/>
                    <a:pt x="3265" y="546"/>
                  </a:cubicBezTo>
                  <a:cubicBezTo>
                    <a:pt x="3228" y="585"/>
                    <a:pt x="3200" y="629"/>
                    <a:pt x="3180" y="679"/>
                  </a:cubicBezTo>
                  <a:cubicBezTo>
                    <a:pt x="3160" y="728"/>
                    <a:pt x="3150" y="780"/>
                    <a:pt x="3150" y="834"/>
                  </a:cubicBezTo>
                  <a:cubicBezTo>
                    <a:pt x="3150" y="894"/>
                    <a:pt x="3159" y="950"/>
                    <a:pt x="3178" y="1001"/>
                  </a:cubicBezTo>
                  <a:cubicBezTo>
                    <a:pt x="3196" y="1053"/>
                    <a:pt x="3224" y="1097"/>
                    <a:pt x="3261" y="1135"/>
                  </a:cubicBezTo>
                  <a:cubicBezTo>
                    <a:pt x="3298" y="1172"/>
                    <a:pt x="3345" y="1202"/>
                    <a:pt x="3402" y="1225"/>
                  </a:cubicBezTo>
                  <a:cubicBezTo>
                    <a:pt x="3459" y="1247"/>
                    <a:pt x="3527" y="1258"/>
                    <a:pt x="3606" y="1258"/>
                  </a:cubicBezTo>
                  <a:cubicBezTo>
                    <a:pt x="3653" y="1258"/>
                    <a:pt x="3695" y="1253"/>
                    <a:pt x="3731" y="1243"/>
                  </a:cubicBezTo>
                  <a:cubicBezTo>
                    <a:pt x="3767" y="1232"/>
                    <a:pt x="3803" y="1217"/>
                    <a:pt x="3839" y="1197"/>
                  </a:cubicBezTo>
                  <a:cubicBezTo>
                    <a:pt x="3872" y="1178"/>
                    <a:pt x="3902" y="1155"/>
                    <a:pt x="3929" y="1128"/>
                  </a:cubicBezTo>
                  <a:cubicBezTo>
                    <a:pt x="3955" y="1101"/>
                    <a:pt x="3977" y="1073"/>
                    <a:pt x="3996" y="1042"/>
                  </a:cubicBezTo>
                  <a:lnTo>
                    <a:pt x="3935" y="999"/>
                  </a:lnTo>
                  <a:close/>
                  <a:moveTo>
                    <a:pt x="3436" y="743"/>
                  </a:moveTo>
                  <a:cubicBezTo>
                    <a:pt x="3438" y="653"/>
                    <a:pt x="3451" y="588"/>
                    <a:pt x="3476" y="546"/>
                  </a:cubicBezTo>
                  <a:cubicBezTo>
                    <a:pt x="3500" y="505"/>
                    <a:pt x="3533" y="484"/>
                    <a:pt x="3574" y="484"/>
                  </a:cubicBezTo>
                  <a:cubicBezTo>
                    <a:pt x="3598" y="484"/>
                    <a:pt x="3617" y="490"/>
                    <a:pt x="3633" y="503"/>
                  </a:cubicBezTo>
                  <a:cubicBezTo>
                    <a:pt x="3649" y="516"/>
                    <a:pt x="3661" y="535"/>
                    <a:pt x="3670" y="560"/>
                  </a:cubicBezTo>
                  <a:cubicBezTo>
                    <a:pt x="3678" y="581"/>
                    <a:pt x="3684" y="608"/>
                    <a:pt x="3687" y="642"/>
                  </a:cubicBezTo>
                  <a:cubicBezTo>
                    <a:pt x="3690" y="675"/>
                    <a:pt x="3692" y="708"/>
                    <a:pt x="3692" y="740"/>
                  </a:cubicBezTo>
                  <a:lnTo>
                    <a:pt x="3436" y="743"/>
                  </a:lnTo>
                  <a:close/>
                  <a:moveTo>
                    <a:pt x="5159" y="103"/>
                  </a:moveTo>
                  <a:lnTo>
                    <a:pt x="4701" y="103"/>
                  </a:lnTo>
                  <a:lnTo>
                    <a:pt x="4701" y="166"/>
                  </a:lnTo>
                  <a:cubicBezTo>
                    <a:pt x="4767" y="172"/>
                    <a:pt x="4812" y="180"/>
                    <a:pt x="4836" y="191"/>
                  </a:cubicBezTo>
                  <a:cubicBezTo>
                    <a:pt x="4861" y="203"/>
                    <a:pt x="4873" y="217"/>
                    <a:pt x="4873" y="234"/>
                  </a:cubicBezTo>
                  <a:cubicBezTo>
                    <a:pt x="4873" y="249"/>
                    <a:pt x="4869" y="271"/>
                    <a:pt x="4860" y="301"/>
                  </a:cubicBezTo>
                  <a:cubicBezTo>
                    <a:pt x="4851" y="330"/>
                    <a:pt x="4840" y="362"/>
                    <a:pt x="4827" y="396"/>
                  </a:cubicBezTo>
                  <a:cubicBezTo>
                    <a:pt x="4800" y="466"/>
                    <a:pt x="4768" y="546"/>
                    <a:pt x="4733" y="637"/>
                  </a:cubicBezTo>
                  <a:cubicBezTo>
                    <a:pt x="4697" y="729"/>
                    <a:pt x="4653" y="840"/>
                    <a:pt x="4599" y="972"/>
                  </a:cubicBezTo>
                  <a:cubicBezTo>
                    <a:pt x="4512" y="755"/>
                    <a:pt x="4446" y="594"/>
                    <a:pt x="4401" y="488"/>
                  </a:cubicBezTo>
                  <a:cubicBezTo>
                    <a:pt x="4356" y="382"/>
                    <a:pt x="4326" y="306"/>
                    <a:pt x="4309" y="259"/>
                  </a:cubicBezTo>
                  <a:cubicBezTo>
                    <a:pt x="4305" y="248"/>
                    <a:pt x="4302" y="239"/>
                    <a:pt x="4300" y="233"/>
                  </a:cubicBezTo>
                  <a:cubicBezTo>
                    <a:pt x="4298" y="226"/>
                    <a:pt x="4297" y="220"/>
                    <a:pt x="4297" y="214"/>
                  </a:cubicBezTo>
                  <a:cubicBezTo>
                    <a:pt x="4297" y="202"/>
                    <a:pt x="4308" y="193"/>
                    <a:pt x="4328" y="185"/>
                  </a:cubicBezTo>
                  <a:cubicBezTo>
                    <a:pt x="4349" y="177"/>
                    <a:pt x="4387" y="170"/>
                    <a:pt x="4445" y="163"/>
                  </a:cubicBezTo>
                  <a:lnTo>
                    <a:pt x="4445" y="103"/>
                  </a:lnTo>
                  <a:lnTo>
                    <a:pt x="3832" y="103"/>
                  </a:lnTo>
                  <a:lnTo>
                    <a:pt x="3832" y="165"/>
                  </a:lnTo>
                  <a:cubicBezTo>
                    <a:pt x="3855" y="168"/>
                    <a:pt x="3873" y="171"/>
                    <a:pt x="3887" y="175"/>
                  </a:cubicBezTo>
                  <a:cubicBezTo>
                    <a:pt x="3901" y="179"/>
                    <a:pt x="3917" y="187"/>
                    <a:pt x="3935" y="197"/>
                  </a:cubicBezTo>
                  <a:cubicBezTo>
                    <a:pt x="3960" y="211"/>
                    <a:pt x="3978" y="225"/>
                    <a:pt x="3990" y="238"/>
                  </a:cubicBezTo>
                  <a:cubicBezTo>
                    <a:pt x="4001" y="252"/>
                    <a:pt x="4013" y="272"/>
                    <a:pt x="4025" y="299"/>
                  </a:cubicBezTo>
                  <a:cubicBezTo>
                    <a:pt x="4056" y="372"/>
                    <a:pt x="4110" y="502"/>
                    <a:pt x="4187" y="690"/>
                  </a:cubicBezTo>
                  <a:cubicBezTo>
                    <a:pt x="4264" y="878"/>
                    <a:pt x="4340" y="1063"/>
                    <a:pt x="4414" y="1245"/>
                  </a:cubicBezTo>
                  <a:lnTo>
                    <a:pt x="4574" y="1245"/>
                  </a:lnTo>
                  <a:cubicBezTo>
                    <a:pt x="4611" y="1157"/>
                    <a:pt x="4648" y="1065"/>
                    <a:pt x="4688" y="969"/>
                  </a:cubicBezTo>
                  <a:cubicBezTo>
                    <a:pt x="4727" y="873"/>
                    <a:pt x="4764" y="785"/>
                    <a:pt x="4798" y="704"/>
                  </a:cubicBezTo>
                  <a:cubicBezTo>
                    <a:pt x="4836" y="614"/>
                    <a:pt x="4870" y="534"/>
                    <a:pt x="4900" y="464"/>
                  </a:cubicBezTo>
                  <a:cubicBezTo>
                    <a:pt x="4930" y="393"/>
                    <a:pt x="4953" y="340"/>
                    <a:pt x="4969" y="303"/>
                  </a:cubicBezTo>
                  <a:cubicBezTo>
                    <a:pt x="4982" y="277"/>
                    <a:pt x="4994" y="256"/>
                    <a:pt x="5007" y="241"/>
                  </a:cubicBezTo>
                  <a:cubicBezTo>
                    <a:pt x="5019" y="226"/>
                    <a:pt x="5037" y="211"/>
                    <a:pt x="5059" y="198"/>
                  </a:cubicBezTo>
                  <a:cubicBezTo>
                    <a:pt x="5076" y="188"/>
                    <a:pt x="5093" y="181"/>
                    <a:pt x="5109" y="176"/>
                  </a:cubicBezTo>
                  <a:cubicBezTo>
                    <a:pt x="5125" y="171"/>
                    <a:pt x="5142" y="168"/>
                    <a:pt x="5159" y="166"/>
                  </a:cubicBezTo>
                  <a:lnTo>
                    <a:pt x="5159" y="103"/>
                  </a:lnTo>
                  <a:close/>
                  <a:moveTo>
                    <a:pt x="5837" y="1158"/>
                  </a:moveTo>
                  <a:cubicBezTo>
                    <a:pt x="5821" y="1158"/>
                    <a:pt x="5804" y="1157"/>
                    <a:pt x="5784" y="1157"/>
                  </a:cubicBezTo>
                  <a:cubicBezTo>
                    <a:pt x="5765" y="1156"/>
                    <a:pt x="5751" y="1153"/>
                    <a:pt x="5742" y="1149"/>
                  </a:cubicBezTo>
                  <a:cubicBezTo>
                    <a:pt x="5727" y="1142"/>
                    <a:pt x="5716" y="1132"/>
                    <a:pt x="5709" y="1118"/>
                  </a:cubicBezTo>
                  <a:cubicBezTo>
                    <a:pt x="5702" y="1104"/>
                    <a:pt x="5698" y="1085"/>
                    <a:pt x="5698" y="1061"/>
                  </a:cubicBezTo>
                  <a:cubicBezTo>
                    <a:pt x="5698" y="1035"/>
                    <a:pt x="5699" y="981"/>
                    <a:pt x="5702" y="899"/>
                  </a:cubicBezTo>
                  <a:cubicBezTo>
                    <a:pt x="5704" y="817"/>
                    <a:pt x="5705" y="746"/>
                    <a:pt x="5705" y="686"/>
                  </a:cubicBezTo>
                  <a:cubicBezTo>
                    <a:pt x="5705" y="629"/>
                    <a:pt x="5695" y="583"/>
                    <a:pt x="5676" y="547"/>
                  </a:cubicBezTo>
                  <a:cubicBezTo>
                    <a:pt x="5657" y="512"/>
                    <a:pt x="5631" y="485"/>
                    <a:pt x="5598" y="467"/>
                  </a:cubicBezTo>
                  <a:cubicBezTo>
                    <a:pt x="5563" y="447"/>
                    <a:pt x="5524" y="435"/>
                    <a:pt x="5481" y="429"/>
                  </a:cubicBezTo>
                  <a:cubicBezTo>
                    <a:pt x="5438" y="423"/>
                    <a:pt x="5391" y="420"/>
                    <a:pt x="5340" y="420"/>
                  </a:cubicBezTo>
                  <a:cubicBezTo>
                    <a:pt x="5302" y="420"/>
                    <a:pt x="5262" y="424"/>
                    <a:pt x="5219" y="433"/>
                  </a:cubicBezTo>
                  <a:cubicBezTo>
                    <a:pt x="5175" y="441"/>
                    <a:pt x="5137" y="454"/>
                    <a:pt x="5103" y="470"/>
                  </a:cubicBezTo>
                  <a:cubicBezTo>
                    <a:pt x="5069" y="485"/>
                    <a:pt x="5040" y="505"/>
                    <a:pt x="5017" y="528"/>
                  </a:cubicBezTo>
                  <a:cubicBezTo>
                    <a:pt x="4993" y="552"/>
                    <a:pt x="4981" y="579"/>
                    <a:pt x="4981" y="608"/>
                  </a:cubicBezTo>
                  <a:cubicBezTo>
                    <a:pt x="4981" y="643"/>
                    <a:pt x="4993" y="671"/>
                    <a:pt x="5016" y="692"/>
                  </a:cubicBezTo>
                  <a:cubicBezTo>
                    <a:pt x="5039" y="714"/>
                    <a:pt x="5072" y="725"/>
                    <a:pt x="5117" y="725"/>
                  </a:cubicBezTo>
                  <a:cubicBezTo>
                    <a:pt x="5148" y="725"/>
                    <a:pt x="5172" y="722"/>
                    <a:pt x="5187" y="716"/>
                  </a:cubicBezTo>
                  <a:cubicBezTo>
                    <a:pt x="5202" y="710"/>
                    <a:pt x="5216" y="702"/>
                    <a:pt x="5228" y="691"/>
                  </a:cubicBezTo>
                  <a:cubicBezTo>
                    <a:pt x="5237" y="683"/>
                    <a:pt x="5244" y="672"/>
                    <a:pt x="5249" y="659"/>
                  </a:cubicBezTo>
                  <a:cubicBezTo>
                    <a:pt x="5254" y="645"/>
                    <a:pt x="5256" y="634"/>
                    <a:pt x="5256" y="625"/>
                  </a:cubicBezTo>
                  <a:cubicBezTo>
                    <a:pt x="5256" y="605"/>
                    <a:pt x="5252" y="584"/>
                    <a:pt x="5245" y="562"/>
                  </a:cubicBezTo>
                  <a:cubicBezTo>
                    <a:pt x="5237" y="540"/>
                    <a:pt x="5233" y="524"/>
                    <a:pt x="5231" y="514"/>
                  </a:cubicBezTo>
                  <a:cubicBezTo>
                    <a:pt x="5241" y="507"/>
                    <a:pt x="5253" y="500"/>
                    <a:pt x="5269" y="493"/>
                  </a:cubicBezTo>
                  <a:cubicBezTo>
                    <a:pt x="5285" y="487"/>
                    <a:pt x="5304" y="483"/>
                    <a:pt x="5328" y="483"/>
                  </a:cubicBezTo>
                  <a:cubicBezTo>
                    <a:pt x="5354" y="483"/>
                    <a:pt x="5375" y="489"/>
                    <a:pt x="5391" y="501"/>
                  </a:cubicBezTo>
                  <a:cubicBezTo>
                    <a:pt x="5406" y="512"/>
                    <a:pt x="5418" y="527"/>
                    <a:pt x="5426" y="544"/>
                  </a:cubicBezTo>
                  <a:cubicBezTo>
                    <a:pt x="5433" y="559"/>
                    <a:pt x="5437" y="577"/>
                    <a:pt x="5439" y="599"/>
                  </a:cubicBezTo>
                  <a:cubicBezTo>
                    <a:pt x="5441" y="621"/>
                    <a:pt x="5442" y="638"/>
                    <a:pt x="5442" y="651"/>
                  </a:cubicBezTo>
                  <a:lnTo>
                    <a:pt x="5442" y="728"/>
                  </a:lnTo>
                  <a:cubicBezTo>
                    <a:pt x="5411" y="743"/>
                    <a:pt x="5363" y="760"/>
                    <a:pt x="5296" y="778"/>
                  </a:cubicBezTo>
                  <a:cubicBezTo>
                    <a:pt x="5229" y="797"/>
                    <a:pt x="5171" y="816"/>
                    <a:pt x="5123" y="833"/>
                  </a:cubicBezTo>
                  <a:cubicBezTo>
                    <a:pt x="5098" y="843"/>
                    <a:pt x="5075" y="853"/>
                    <a:pt x="5054" y="864"/>
                  </a:cubicBezTo>
                  <a:cubicBezTo>
                    <a:pt x="5033" y="875"/>
                    <a:pt x="5015" y="889"/>
                    <a:pt x="4999" y="906"/>
                  </a:cubicBezTo>
                  <a:cubicBezTo>
                    <a:pt x="4981" y="925"/>
                    <a:pt x="4968" y="946"/>
                    <a:pt x="4958" y="971"/>
                  </a:cubicBezTo>
                  <a:cubicBezTo>
                    <a:pt x="4949" y="995"/>
                    <a:pt x="4944" y="1024"/>
                    <a:pt x="4944" y="1059"/>
                  </a:cubicBezTo>
                  <a:cubicBezTo>
                    <a:pt x="4944" y="1119"/>
                    <a:pt x="4966" y="1167"/>
                    <a:pt x="5009" y="1204"/>
                  </a:cubicBezTo>
                  <a:cubicBezTo>
                    <a:pt x="5053" y="1240"/>
                    <a:pt x="5105" y="1258"/>
                    <a:pt x="5167" y="1258"/>
                  </a:cubicBezTo>
                  <a:cubicBezTo>
                    <a:pt x="5209" y="1258"/>
                    <a:pt x="5241" y="1255"/>
                    <a:pt x="5264" y="1249"/>
                  </a:cubicBezTo>
                  <a:cubicBezTo>
                    <a:pt x="5287" y="1244"/>
                    <a:pt x="5311" y="1235"/>
                    <a:pt x="5336" y="1223"/>
                  </a:cubicBezTo>
                  <a:cubicBezTo>
                    <a:pt x="5355" y="1214"/>
                    <a:pt x="5373" y="1203"/>
                    <a:pt x="5390" y="1190"/>
                  </a:cubicBezTo>
                  <a:cubicBezTo>
                    <a:pt x="5407" y="1178"/>
                    <a:pt x="5424" y="1162"/>
                    <a:pt x="5442" y="1144"/>
                  </a:cubicBezTo>
                  <a:lnTo>
                    <a:pt x="5447" y="1144"/>
                  </a:lnTo>
                  <a:cubicBezTo>
                    <a:pt x="5458" y="1180"/>
                    <a:pt x="5479" y="1208"/>
                    <a:pt x="5510" y="1228"/>
                  </a:cubicBezTo>
                  <a:cubicBezTo>
                    <a:pt x="5541" y="1247"/>
                    <a:pt x="5589" y="1257"/>
                    <a:pt x="5654" y="1257"/>
                  </a:cubicBezTo>
                  <a:cubicBezTo>
                    <a:pt x="5689" y="1257"/>
                    <a:pt x="5723" y="1252"/>
                    <a:pt x="5755" y="1244"/>
                  </a:cubicBezTo>
                  <a:cubicBezTo>
                    <a:pt x="5786" y="1235"/>
                    <a:pt x="5814" y="1226"/>
                    <a:pt x="5837" y="1216"/>
                  </a:cubicBezTo>
                  <a:lnTo>
                    <a:pt x="5837" y="1158"/>
                  </a:lnTo>
                  <a:close/>
                  <a:moveTo>
                    <a:pt x="5439" y="1072"/>
                  </a:moveTo>
                  <a:cubicBezTo>
                    <a:pt x="5425" y="1089"/>
                    <a:pt x="5408" y="1104"/>
                    <a:pt x="5389" y="1116"/>
                  </a:cubicBezTo>
                  <a:cubicBezTo>
                    <a:pt x="5370" y="1128"/>
                    <a:pt x="5346" y="1134"/>
                    <a:pt x="5317" y="1134"/>
                  </a:cubicBezTo>
                  <a:cubicBezTo>
                    <a:pt x="5289" y="1134"/>
                    <a:pt x="5266" y="1125"/>
                    <a:pt x="5247" y="1106"/>
                  </a:cubicBezTo>
                  <a:cubicBezTo>
                    <a:pt x="5228" y="1087"/>
                    <a:pt x="5219" y="1057"/>
                    <a:pt x="5219" y="1016"/>
                  </a:cubicBezTo>
                  <a:cubicBezTo>
                    <a:pt x="5219" y="984"/>
                    <a:pt x="5224" y="957"/>
                    <a:pt x="5235" y="934"/>
                  </a:cubicBezTo>
                  <a:cubicBezTo>
                    <a:pt x="5247" y="911"/>
                    <a:pt x="5262" y="892"/>
                    <a:pt x="5282" y="877"/>
                  </a:cubicBezTo>
                  <a:cubicBezTo>
                    <a:pt x="5300" y="863"/>
                    <a:pt x="5324" y="849"/>
                    <a:pt x="5354" y="836"/>
                  </a:cubicBezTo>
                  <a:cubicBezTo>
                    <a:pt x="5383" y="823"/>
                    <a:pt x="5413" y="811"/>
                    <a:pt x="5442" y="801"/>
                  </a:cubicBezTo>
                  <a:lnTo>
                    <a:pt x="5439" y="1072"/>
                  </a:lnTo>
                  <a:close/>
                  <a:moveTo>
                    <a:pt x="6387" y="1175"/>
                  </a:moveTo>
                  <a:cubicBezTo>
                    <a:pt x="6371" y="1173"/>
                    <a:pt x="6357" y="1170"/>
                    <a:pt x="6346" y="1167"/>
                  </a:cubicBezTo>
                  <a:cubicBezTo>
                    <a:pt x="6334" y="1163"/>
                    <a:pt x="6323" y="1159"/>
                    <a:pt x="6312" y="1154"/>
                  </a:cubicBezTo>
                  <a:cubicBezTo>
                    <a:pt x="6297" y="1147"/>
                    <a:pt x="6285" y="1137"/>
                    <a:pt x="6278" y="1125"/>
                  </a:cubicBezTo>
                  <a:cubicBezTo>
                    <a:pt x="6271" y="1113"/>
                    <a:pt x="6268" y="1097"/>
                    <a:pt x="6268" y="1077"/>
                  </a:cubicBezTo>
                  <a:lnTo>
                    <a:pt x="6268" y="13"/>
                  </a:lnTo>
                  <a:lnTo>
                    <a:pt x="6256" y="0"/>
                  </a:lnTo>
                  <a:lnTo>
                    <a:pt x="5855" y="21"/>
                  </a:lnTo>
                  <a:lnTo>
                    <a:pt x="5855" y="79"/>
                  </a:lnTo>
                  <a:cubicBezTo>
                    <a:pt x="5871" y="80"/>
                    <a:pt x="5890" y="84"/>
                    <a:pt x="5912" y="90"/>
                  </a:cubicBezTo>
                  <a:cubicBezTo>
                    <a:pt x="5933" y="96"/>
                    <a:pt x="5949" y="103"/>
                    <a:pt x="5960" y="110"/>
                  </a:cubicBezTo>
                  <a:cubicBezTo>
                    <a:pt x="5974" y="119"/>
                    <a:pt x="5985" y="132"/>
                    <a:pt x="5993" y="149"/>
                  </a:cubicBezTo>
                  <a:cubicBezTo>
                    <a:pt x="6001" y="166"/>
                    <a:pt x="6005" y="185"/>
                    <a:pt x="6005" y="205"/>
                  </a:cubicBezTo>
                  <a:lnTo>
                    <a:pt x="6005" y="1088"/>
                  </a:lnTo>
                  <a:cubicBezTo>
                    <a:pt x="6005" y="1107"/>
                    <a:pt x="6002" y="1123"/>
                    <a:pt x="5996" y="1135"/>
                  </a:cubicBezTo>
                  <a:cubicBezTo>
                    <a:pt x="5990" y="1147"/>
                    <a:pt x="5978" y="1156"/>
                    <a:pt x="5961" y="1163"/>
                  </a:cubicBezTo>
                  <a:cubicBezTo>
                    <a:pt x="5951" y="1166"/>
                    <a:pt x="5939" y="1169"/>
                    <a:pt x="5926" y="1171"/>
                  </a:cubicBezTo>
                  <a:cubicBezTo>
                    <a:pt x="5913" y="1172"/>
                    <a:pt x="5900" y="1173"/>
                    <a:pt x="5886" y="1175"/>
                  </a:cubicBezTo>
                  <a:lnTo>
                    <a:pt x="5886" y="1233"/>
                  </a:lnTo>
                  <a:lnTo>
                    <a:pt x="6387" y="1233"/>
                  </a:lnTo>
                  <a:lnTo>
                    <a:pt x="6387" y="1175"/>
                  </a:lnTo>
                  <a:close/>
                  <a:moveTo>
                    <a:pt x="7392" y="1158"/>
                  </a:moveTo>
                  <a:cubicBezTo>
                    <a:pt x="7376" y="1157"/>
                    <a:pt x="7360" y="1156"/>
                    <a:pt x="7344" y="1153"/>
                  </a:cubicBezTo>
                  <a:cubicBezTo>
                    <a:pt x="7328" y="1151"/>
                    <a:pt x="7315" y="1147"/>
                    <a:pt x="7305" y="1140"/>
                  </a:cubicBezTo>
                  <a:cubicBezTo>
                    <a:pt x="7290" y="1131"/>
                    <a:pt x="7280" y="1120"/>
                    <a:pt x="7272" y="1107"/>
                  </a:cubicBezTo>
                  <a:cubicBezTo>
                    <a:pt x="7265" y="1094"/>
                    <a:pt x="7261" y="1078"/>
                    <a:pt x="7261" y="1060"/>
                  </a:cubicBezTo>
                  <a:lnTo>
                    <a:pt x="7261" y="445"/>
                  </a:lnTo>
                  <a:lnTo>
                    <a:pt x="7249" y="433"/>
                  </a:lnTo>
                  <a:lnTo>
                    <a:pt x="6862" y="454"/>
                  </a:lnTo>
                  <a:lnTo>
                    <a:pt x="6862" y="512"/>
                  </a:lnTo>
                  <a:cubicBezTo>
                    <a:pt x="6881" y="513"/>
                    <a:pt x="6899" y="515"/>
                    <a:pt x="6917" y="517"/>
                  </a:cubicBezTo>
                  <a:cubicBezTo>
                    <a:pt x="6935" y="519"/>
                    <a:pt x="6948" y="523"/>
                    <a:pt x="6958" y="529"/>
                  </a:cubicBezTo>
                  <a:cubicBezTo>
                    <a:pt x="6971" y="539"/>
                    <a:pt x="6981" y="550"/>
                    <a:pt x="6988" y="565"/>
                  </a:cubicBezTo>
                  <a:cubicBezTo>
                    <a:pt x="6995" y="579"/>
                    <a:pt x="6998" y="595"/>
                    <a:pt x="6998" y="613"/>
                  </a:cubicBezTo>
                  <a:lnTo>
                    <a:pt x="6998" y="1042"/>
                  </a:lnTo>
                  <a:cubicBezTo>
                    <a:pt x="6985" y="1065"/>
                    <a:pt x="6963" y="1086"/>
                    <a:pt x="6933" y="1105"/>
                  </a:cubicBezTo>
                  <a:cubicBezTo>
                    <a:pt x="6903" y="1125"/>
                    <a:pt x="6869" y="1135"/>
                    <a:pt x="6831" y="1135"/>
                  </a:cubicBezTo>
                  <a:cubicBezTo>
                    <a:pt x="6794" y="1135"/>
                    <a:pt x="6766" y="1122"/>
                    <a:pt x="6745" y="1096"/>
                  </a:cubicBezTo>
                  <a:cubicBezTo>
                    <a:pt x="6724" y="1070"/>
                    <a:pt x="6713" y="1029"/>
                    <a:pt x="6713" y="975"/>
                  </a:cubicBezTo>
                  <a:lnTo>
                    <a:pt x="6713" y="445"/>
                  </a:lnTo>
                  <a:lnTo>
                    <a:pt x="6705" y="433"/>
                  </a:lnTo>
                  <a:lnTo>
                    <a:pt x="6320" y="454"/>
                  </a:lnTo>
                  <a:lnTo>
                    <a:pt x="6320" y="512"/>
                  </a:lnTo>
                  <a:cubicBezTo>
                    <a:pt x="6334" y="513"/>
                    <a:pt x="6349" y="515"/>
                    <a:pt x="6366" y="519"/>
                  </a:cubicBezTo>
                  <a:cubicBezTo>
                    <a:pt x="6383" y="522"/>
                    <a:pt x="6396" y="528"/>
                    <a:pt x="6407" y="536"/>
                  </a:cubicBezTo>
                  <a:cubicBezTo>
                    <a:pt x="6420" y="546"/>
                    <a:pt x="6431" y="557"/>
                    <a:pt x="6439" y="571"/>
                  </a:cubicBezTo>
                  <a:cubicBezTo>
                    <a:pt x="6447" y="583"/>
                    <a:pt x="6450" y="600"/>
                    <a:pt x="6450" y="621"/>
                  </a:cubicBezTo>
                  <a:lnTo>
                    <a:pt x="6450" y="979"/>
                  </a:lnTo>
                  <a:cubicBezTo>
                    <a:pt x="6450" y="1068"/>
                    <a:pt x="6472" y="1136"/>
                    <a:pt x="6515" y="1184"/>
                  </a:cubicBezTo>
                  <a:cubicBezTo>
                    <a:pt x="6557" y="1232"/>
                    <a:pt x="6619" y="1257"/>
                    <a:pt x="6699" y="1257"/>
                  </a:cubicBezTo>
                  <a:cubicBezTo>
                    <a:pt x="6745" y="1257"/>
                    <a:pt x="6780" y="1253"/>
                    <a:pt x="6804" y="1246"/>
                  </a:cubicBezTo>
                  <a:cubicBezTo>
                    <a:pt x="6828" y="1239"/>
                    <a:pt x="6854" y="1229"/>
                    <a:pt x="6881" y="1214"/>
                  </a:cubicBezTo>
                  <a:cubicBezTo>
                    <a:pt x="6905" y="1202"/>
                    <a:pt x="6925" y="1187"/>
                    <a:pt x="6942" y="1172"/>
                  </a:cubicBezTo>
                  <a:cubicBezTo>
                    <a:pt x="6960" y="1156"/>
                    <a:pt x="6977" y="1140"/>
                    <a:pt x="6995" y="1124"/>
                  </a:cubicBezTo>
                  <a:lnTo>
                    <a:pt x="7000" y="1124"/>
                  </a:lnTo>
                  <a:lnTo>
                    <a:pt x="7000" y="1228"/>
                  </a:lnTo>
                  <a:lnTo>
                    <a:pt x="7012" y="1239"/>
                  </a:lnTo>
                  <a:lnTo>
                    <a:pt x="7392" y="1216"/>
                  </a:lnTo>
                  <a:lnTo>
                    <a:pt x="7392" y="1158"/>
                  </a:lnTo>
                  <a:close/>
                  <a:moveTo>
                    <a:pt x="8150" y="999"/>
                  </a:moveTo>
                  <a:cubicBezTo>
                    <a:pt x="8122" y="1040"/>
                    <a:pt x="8088" y="1075"/>
                    <a:pt x="8048" y="1102"/>
                  </a:cubicBezTo>
                  <a:cubicBezTo>
                    <a:pt x="8008" y="1130"/>
                    <a:pt x="7963" y="1143"/>
                    <a:pt x="7913" y="1143"/>
                  </a:cubicBezTo>
                  <a:cubicBezTo>
                    <a:pt x="7822" y="1143"/>
                    <a:pt x="7755" y="1115"/>
                    <a:pt x="7714" y="1058"/>
                  </a:cubicBezTo>
                  <a:cubicBezTo>
                    <a:pt x="7672" y="1001"/>
                    <a:pt x="7651" y="919"/>
                    <a:pt x="7651" y="810"/>
                  </a:cubicBezTo>
                  <a:lnTo>
                    <a:pt x="8189" y="810"/>
                  </a:lnTo>
                  <a:lnTo>
                    <a:pt x="8189" y="758"/>
                  </a:lnTo>
                  <a:cubicBezTo>
                    <a:pt x="8189" y="713"/>
                    <a:pt x="8182" y="670"/>
                    <a:pt x="8168" y="629"/>
                  </a:cubicBezTo>
                  <a:cubicBezTo>
                    <a:pt x="8154" y="587"/>
                    <a:pt x="8132" y="552"/>
                    <a:pt x="8102" y="522"/>
                  </a:cubicBezTo>
                  <a:cubicBezTo>
                    <a:pt x="8071" y="490"/>
                    <a:pt x="8031" y="465"/>
                    <a:pt x="7983" y="447"/>
                  </a:cubicBezTo>
                  <a:cubicBezTo>
                    <a:pt x="7936" y="429"/>
                    <a:pt x="7875" y="420"/>
                    <a:pt x="7800" y="420"/>
                  </a:cubicBezTo>
                  <a:cubicBezTo>
                    <a:pt x="7732" y="420"/>
                    <a:pt x="7671" y="431"/>
                    <a:pt x="7616" y="455"/>
                  </a:cubicBezTo>
                  <a:cubicBezTo>
                    <a:pt x="7561" y="478"/>
                    <a:pt x="7515" y="509"/>
                    <a:pt x="7479" y="546"/>
                  </a:cubicBezTo>
                  <a:cubicBezTo>
                    <a:pt x="7443" y="585"/>
                    <a:pt x="7414" y="629"/>
                    <a:pt x="7395" y="679"/>
                  </a:cubicBezTo>
                  <a:cubicBezTo>
                    <a:pt x="7375" y="728"/>
                    <a:pt x="7365" y="780"/>
                    <a:pt x="7365" y="834"/>
                  </a:cubicBezTo>
                  <a:cubicBezTo>
                    <a:pt x="7365" y="894"/>
                    <a:pt x="7374" y="950"/>
                    <a:pt x="7392" y="1001"/>
                  </a:cubicBezTo>
                  <a:cubicBezTo>
                    <a:pt x="7410" y="1053"/>
                    <a:pt x="7438" y="1097"/>
                    <a:pt x="7475" y="1135"/>
                  </a:cubicBezTo>
                  <a:cubicBezTo>
                    <a:pt x="7513" y="1172"/>
                    <a:pt x="7560" y="1202"/>
                    <a:pt x="7617" y="1225"/>
                  </a:cubicBezTo>
                  <a:cubicBezTo>
                    <a:pt x="7674" y="1247"/>
                    <a:pt x="7742" y="1258"/>
                    <a:pt x="7820" y="1258"/>
                  </a:cubicBezTo>
                  <a:cubicBezTo>
                    <a:pt x="7867" y="1258"/>
                    <a:pt x="7909" y="1253"/>
                    <a:pt x="7946" y="1243"/>
                  </a:cubicBezTo>
                  <a:cubicBezTo>
                    <a:pt x="7982" y="1232"/>
                    <a:pt x="8018" y="1217"/>
                    <a:pt x="8054" y="1197"/>
                  </a:cubicBezTo>
                  <a:cubicBezTo>
                    <a:pt x="8087" y="1178"/>
                    <a:pt x="8117" y="1155"/>
                    <a:pt x="8143" y="1128"/>
                  </a:cubicBezTo>
                  <a:cubicBezTo>
                    <a:pt x="8169" y="1101"/>
                    <a:pt x="8192" y="1073"/>
                    <a:pt x="8210" y="1042"/>
                  </a:cubicBezTo>
                  <a:lnTo>
                    <a:pt x="8150" y="999"/>
                  </a:lnTo>
                  <a:close/>
                  <a:moveTo>
                    <a:pt x="7651" y="743"/>
                  </a:moveTo>
                  <a:cubicBezTo>
                    <a:pt x="7653" y="653"/>
                    <a:pt x="7666" y="588"/>
                    <a:pt x="7690" y="546"/>
                  </a:cubicBezTo>
                  <a:cubicBezTo>
                    <a:pt x="7715" y="505"/>
                    <a:pt x="7748" y="484"/>
                    <a:pt x="7788" y="484"/>
                  </a:cubicBezTo>
                  <a:cubicBezTo>
                    <a:pt x="7812" y="484"/>
                    <a:pt x="7832" y="490"/>
                    <a:pt x="7848" y="503"/>
                  </a:cubicBezTo>
                  <a:cubicBezTo>
                    <a:pt x="7863" y="516"/>
                    <a:pt x="7876" y="535"/>
                    <a:pt x="7885" y="560"/>
                  </a:cubicBezTo>
                  <a:cubicBezTo>
                    <a:pt x="7893" y="581"/>
                    <a:pt x="7898" y="608"/>
                    <a:pt x="7901" y="642"/>
                  </a:cubicBezTo>
                  <a:cubicBezTo>
                    <a:pt x="7905" y="675"/>
                    <a:pt x="7906" y="708"/>
                    <a:pt x="7906" y="740"/>
                  </a:cubicBezTo>
                  <a:lnTo>
                    <a:pt x="7651" y="74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4"/>
            <p:cNvSpPr>
              <a:spLocks/>
            </p:cNvSpPr>
            <p:nvPr userDrawn="1"/>
          </p:nvSpPr>
          <p:spPr bwMode="auto">
            <a:xfrm>
              <a:off x="7765634" y="5601823"/>
              <a:ext cx="88927" cy="85860"/>
            </a:xfrm>
            <a:custGeom>
              <a:avLst/>
              <a:gdLst>
                <a:gd name="T0" fmla="*/ 237 w 257"/>
                <a:gd name="T1" fmla="*/ 9 h 246"/>
                <a:gd name="T2" fmla="*/ 248 w 257"/>
                <a:gd name="T3" fmla="*/ 41 h 246"/>
                <a:gd name="T4" fmla="*/ 252 w 257"/>
                <a:gd name="T5" fmla="*/ 66 h 246"/>
                <a:gd name="T6" fmla="*/ 233 w 257"/>
                <a:gd name="T7" fmla="*/ 66 h 246"/>
                <a:gd name="T8" fmla="*/ 192 w 257"/>
                <a:gd name="T9" fmla="*/ 30 h 246"/>
                <a:gd name="T10" fmla="*/ 145 w 257"/>
                <a:gd name="T11" fmla="*/ 19 h 246"/>
                <a:gd name="T12" fmla="*/ 92 w 257"/>
                <a:gd name="T13" fmla="*/ 41 h 246"/>
                <a:gd name="T14" fmla="*/ 65 w 257"/>
                <a:gd name="T15" fmla="*/ 125 h 246"/>
                <a:gd name="T16" fmla="*/ 70 w 257"/>
                <a:gd name="T17" fmla="*/ 169 h 246"/>
                <a:gd name="T18" fmla="*/ 89 w 257"/>
                <a:gd name="T19" fmla="*/ 204 h 246"/>
                <a:gd name="T20" fmla="*/ 112 w 257"/>
                <a:gd name="T21" fmla="*/ 221 h 246"/>
                <a:gd name="T22" fmla="*/ 151 w 257"/>
                <a:gd name="T23" fmla="*/ 229 h 246"/>
                <a:gd name="T24" fmla="*/ 195 w 257"/>
                <a:gd name="T25" fmla="*/ 216 h 246"/>
                <a:gd name="T26" fmla="*/ 236 w 257"/>
                <a:gd name="T27" fmla="*/ 179 h 246"/>
                <a:gd name="T28" fmla="*/ 257 w 257"/>
                <a:gd name="T29" fmla="*/ 177 h 246"/>
                <a:gd name="T30" fmla="*/ 254 w 257"/>
                <a:gd name="T31" fmla="*/ 192 h 246"/>
                <a:gd name="T32" fmla="*/ 249 w 257"/>
                <a:gd name="T33" fmla="*/ 215 h 246"/>
                <a:gd name="T34" fmla="*/ 247 w 257"/>
                <a:gd name="T35" fmla="*/ 221 h 246"/>
                <a:gd name="T36" fmla="*/ 244 w 257"/>
                <a:gd name="T37" fmla="*/ 229 h 246"/>
                <a:gd name="T38" fmla="*/ 209 w 257"/>
                <a:gd name="T39" fmla="*/ 242 h 246"/>
                <a:gd name="T40" fmla="*/ 152 w 257"/>
                <a:gd name="T41" fmla="*/ 246 h 246"/>
                <a:gd name="T42" fmla="*/ 104 w 257"/>
                <a:gd name="T43" fmla="*/ 242 h 246"/>
                <a:gd name="T44" fmla="*/ 64 w 257"/>
                <a:gd name="T45" fmla="*/ 229 h 246"/>
                <a:gd name="T46" fmla="*/ 27 w 257"/>
                <a:gd name="T47" fmla="*/ 200 h 246"/>
                <a:gd name="T48" fmla="*/ 7 w 257"/>
                <a:gd name="T49" fmla="*/ 167 h 246"/>
                <a:gd name="T50" fmla="*/ 0 w 257"/>
                <a:gd name="T51" fmla="*/ 126 h 246"/>
                <a:gd name="T52" fmla="*/ 41 w 257"/>
                <a:gd name="T53" fmla="*/ 36 h 246"/>
                <a:gd name="T54" fmla="*/ 146 w 257"/>
                <a:gd name="T55" fmla="*/ 0 h 246"/>
                <a:gd name="T56" fmla="*/ 195 w 257"/>
                <a:gd name="T57" fmla="*/ 3 h 246"/>
                <a:gd name="T58" fmla="*/ 237 w 257"/>
                <a:gd name="T59" fmla="*/ 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46">
                  <a:moveTo>
                    <a:pt x="237" y="9"/>
                  </a:moveTo>
                  <a:cubicBezTo>
                    <a:pt x="239" y="13"/>
                    <a:pt x="243" y="24"/>
                    <a:pt x="248" y="41"/>
                  </a:cubicBezTo>
                  <a:cubicBezTo>
                    <a:pt x="251" y="49"/>
                    <a:pt x="252" y="57"/>
                    <a:pt x="252" y="66"/>
                  </a:cubicBezTo>
                  <a:lnTo>
                    <a:pt x="233" y="66"/>
                  </a:lnTo>
                  <a:cubicBezTo>
                    <a:pt x="220" y="49"/>
                    <a:pt x="206" y="37"/>
                    <a:pt x="192" y="30"/>
                  </a:cubicBezTo>
                  <a:cubicBezTo>
                    <a:pt x="178" y="23"/>
                    <a:pt x="162" y="19"/>
                    <a:pt x="145" y="19"/>
                  </a:cubicBezTo>
                  <a:cubicBezTo>
                    <a:pt x="123" y="19"/>
                    <a:pt x="106" y="26"/>
                    <a:pt x="92" y="41"/>
                  </a:cubicBezTo>
                  <a:cubicBezTo>
                    <a:pt x="74" y="61"/>
                    <a:pt x="65" y="89"/>
                    <a:pt x="65" y="125"/>
                  </a:cubicBezTo>
                  <a:cubicBezTo>
                    <a:pt x="65" y="146"/>
                    <a:pt x="67" y="160"/>
                    <a:pt x="70" y="169"/>
                  </a:cubicBezTo>
                  <a:cubicBezTo>
                    <a:pt x="75" y="184"/>
                    <a:pt x="81" y="195"/>
                    <a:pt x="89" y="204"/>
                  </a:cubicBezTo>
                  <a:cubicBezTo>
                    <a:pt x="95" y="211"/>
                    <a:pt x="103" y="217"/>
                    <a:pt x="112" y="221"/>
                  </a:cubicBezTo>
                  <a:cubicBezTo>
                    <a:pt x="124" y="226"/>
                    <a:pt x="137" y="229"/>
                    <a:pt x="151" y="229"/>
                  </a:cubicBezTo>
                  <a:cubicBezTo>
                    <a:pt x="166" y="229"/>
                    <a:pt x="181" y="225"/>
                    <a:pt x="195" y="216"/>
                  </a:cubicBezTo>
                  <a:cubicBezTo>
                    <a:pt x="210" y="208"/>
                    <a:pt x="223" y="195"/>
                    <a:pt x="236" y="179"/>
                  </a:cubicBezTo>
                  <a:cubicBezTo>
                    <a:pt x="242" y="178"/>
                    <a:pt x="248" y="177"/>
                    <a:pt x="257" y="177"/>
                  </a:cubicBezTo>
                  <a:cubicBezTo>
                    <a:pt x="256" y="182"/>
                    <a:pt x="255" y="187"/>
                    <a:pt x="254" y="192"/>
                  </a:cubicBezTo>
                  <a:cubicBezTo>
                    <a:pt x="254" y="194"/>
                    <a:pt x="252" y="201"/>
                    <a:pt x="249" y="215"/>
                  </a:cubicBezTo>
                  <a:lnTo>
                    <a:pt x="247" y="221"/>
                  </a:lnTo>
                  <a:lnTo>
                    <a:pt x="244" y="229"/>
                  </a:lnTo>
                  <a:cubicBezTo>
                    <a:pt x="236" y="235"/>
                    <a:pt x="224" y="239"/>
                    <a:pt x="209" y="242"/>
                  </a:cubicBezTo>
                  <a:cubicBezTo>
                    <a:pt x="193" y="245"/>
                    <a:pt x="174" y="246"/>
                    <a:pt x="152" y="246"/>
                  </a:cubicBezTo>
                  <a:cubicBezTo>
                    <a:pt x="135" y="246"/>
                    <a:pt x="119" y="245"/>
                    <a:pt x="104" y="242"/>
                  </a:cubicBezTo>
                  <a:cubicBezTo>
                    <a:pt x="88" y="239"/>
                    <a:pt x="75" y="235"/>
                    <a:pt x="64" y="229"/>
                  </a:cubicBezTo>
                  <a:cubicBezTo>
                    <a:pt x="49" y="220"/>
                    <a:pt x="36" y="210"/>
                    <a:pt x="27" y="200"/>
                  </a:cubicBezTo>
                  <a:cubicBezTo>
                    <a:pt x="18" y="190"/>
                    <a:pt x="11" y="179"/>
                    <a:pt x="7" y="167"/>
                  </a:cubicBezTo>
                  <a:cubicBezTo>
                    <a:pt x="3" y="155"/>
                    <a:pt x="0" y="141"/>
                    <a:pt x="0" y="126"/>
                  </a:cubicBezTo>
                  <a:cubicBezTo>
                    <a:pt x="0" y="90"/>
                    <a:pt x="14" y="60"/>
                    <a:pt x="41" y="36"/>
                  </a:cubicBezTo>
                  <a:cubicBezTo>
                    <a:pt x="69" y="12"/>
                    <a:pt x="104" y="0"/>
                    <a:pt x="146" y="0"/>
                  </a:cubicBezTo>
                  <a:cubicBezTo>
                    <a:pt x="163" y="0"/>
                    <a:pt x="179" y="1"/>
                    <a:pt x="195" y="3"/>
                  </a:cubicBezTo>
                  <a:cubicBezTo>
                    <a:pt x="210" y="4"/>
                    <a:pt x="224" y="6"/>
                    <a:pt x="237" y="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3" name="Freeform 55"/>
            <p:cNvSpPr>
              <a:spLocks noEditPoints="1"/>
            </p:cNvSpPr>
            <p:nvPr userDrawn="1"/>
          </p:nvSpPr>
          <p:spPr bwMode="auto">
            <a:xfrm>
              <a:off x="7869893" y="5632488"/>
              <a:ext cx="64396" cy="55196"/>
            </a:xfrm>
            <a:custGeom>
              <a:avLst/>
              <a:gdLst>
                <a:gd name="T0" fmla="*/ 165 w 191"/>
                <a:gd name="T1" fmla="*/ 22 h 160"/>
                <a:gd name="T2" fmla="*/ 184 w 191"/>
                <a:gd name="T3" fmla="*/ 48 h 160"/>
                <a:gd name="T4" fmla="*/ 191 w 191"/>
                <a:gd name="T5" fmla="*/ 76 h 160"/>
                <a:gd name="T6" fmla="*/ 182 w 191"/>
                <a:gd name="T7" fmla="*/ 116 h 160"/>
                <a:gd name="T8" fmla="*/ 148 w 191"/>
                <a:gd name="T9" fmla="*/ 149 h 160"/>
                <a:gd name="T10" fmla="*/ 97 w 191"/>
                <a:gd name="T11" fmla="*/ 160 h 160"/>
                <a:gd name="T12" fmla="*/ 42 w 191"/>
                <a:gd name="T13" fmla="*/ 147 h 160"/>
                <a:gd name="T14" fmla="*/ 9 w 191"/>
                <a:gd name="T15" fmla="*/ 118 h 160"/>
                <a:gd name="T16" fmla="*/ 0 w 191"/>
                <a:gd name="T17" fmla="*/ 78 h 160"/>
                <a:gd name="T18" fmla="*/ 4 w 191"/>
                <a:gd name="T19" fmla="*/ 53 h 160"/>
                <a:gd name="T20" fmla="*/ 17 w 191"/>
                <a:gd name="T21" fmla="*/ 31 h 160"/>
                <a:gd name="T22" fmla="*/ 34 w 191"/>
                <a:gd name="T23" fmla="*/ 16 h 160"/>
                <a:gd name="T24" fmla="*/ 62 w 191"/>
                <a:gd name="T25" fmla="*/ 4 h 160"/>
                <a:gd name="T26" fmla="*/ 97 w 191"/>
                <a:gd name="T27" fmla="*/ 0 h 160"/>
                <a:gd name="T28" fmla="*/ 165 w 191"/>
                <a:gd name="T29" fmla="*/ 22 h 160"/>
                <a:gd name="T30" fmla="*/ 50 w 191"/>
                <a:gd name="T31" fmla="*/ 86 h 160"/>
                <a:gd name="T32" fmla="*/ 53 w 191"/>
                <a:gd name="T33" fmla="*/ 112 h 160"/>
                <a:gd name="T34" fmla="*/ 62 w 191"/>
                <a:gd name="T35" fmla="*/ 133 h 160"/>
                <a:gd name="T36" fmla="*/ 75 w 191"/>
                <a:gd name="T37" fmla="*/ 143 h 160"/>
                <a:gd name="T38" fmla="*/ 97 w 191"/>
                <a:gd name="T39" fmla="*/ 147 h 160"/>
                <a:gd name="T40" fmla="*/ 122 w 191"/>
                <a:gd name="T41" fmla="*/ 139 h 160"/>
                <a:gd name="T42" fmla="*/ 137 w 191"/>
                <a:gd name="T43" fmla="*/ 112 h 160"/>
                <a:gd name="T44" fmla="*/ 140 w 191"/>
                <a:gd name="T45" fmla="*/ 73 h 160"/>
                <a:gd name="T46" fmla="*/ 128 w 191"/>
                <a:gd name="T47" fmla="*/ 26 h 160"/>
                <a:gd name="T48" fmla="*/ 95 w 191"/>
                <a:gd name="T49" fmla="*/ 12 h 160"/>
                <a:gd name="T50" fmla="*/ 68 w 191"/>
                <a:gd name="T51" fmla="*/ 20 h 160"/>
                <a:gd name="T52" fmla="*/ 54 w 191"/>
                <a:gd name="T53" fmla="*/ 43 h 160"/>
                <a:gd name="T54" fmla="*/ 50 w 191"/>
                <a:gd name="T55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1" h="160">
                  <a:moveTo>
                    <a:pt x="165" y="22"/>
                  </a:moveTo>
                  <a:cubicBezTo>
                    <a:pt x="173" y="30"/>
                    <a:pt x="180" y="39"/>
                    <a:pt x="184" y="48"/>
                  </a:cubicBezTo>
                  <a:cubicBezTo>
                    <a:pt x="189" y="58"/>
                    <a:pt x="191" y="68"/>
                    <a:pt x="191" y="76"/>
                  </a:cubicBezTo>
                  <a:cubicBezTo>
                    <a:pt x="191" y="93"/>
                    <a:pt x="188" y="106"/>
                    <a:pt x="182" y="116"/>
                  </a:cubicBezTo>
                  <a:cubicBezTo>
                    <a:pt x="174" y="131"/>
                    <a:pt x="162" y="142"/>
                    <a:pt x="148" y="149"/>
                  </a:cubicBezTo>
                  <a:cubicBezTo>
                    <a:pt x="133" y="156"/>
                    <a:pt x="116" y="160"/>
                    <a:pt x="97" y="160"/>
                  </a:cubicBezTo>
                  <a:cubicBezTo>
                    <a:pt x="75" y="160"/>
                    <a:pt x="57" y="156"/>
                    <a:pt x="42" y="147"/>
                  </a:cubicBezTo>
                  <a:cubicBezTo>
                    <a:pt x="27" y="139"/>
                    <a:pt x="16" y="129"/>
                    <a:pt x="9" y="118"/>
                  </a:cubicBezTo>
                  <a:cubicBezTo>
                    <a:pt x="3" y="107"/>
                    <a:pt x="0" y="94"/>
                    <a:pt x="0" y="78"/>
                  </a:cubicBezTo>
                  <a:cubicBezTo>
                    <a:pt x="0" y="69"/>
                    <a:pt x="1" y="61"/>
                    <a:pt x="4" y="53"/>
                  </a:cubicBezTo>
                  <a:cubicBezTo>
                    <a:pt x="7" y="45"/>
                    <a:pt x="11" y="38"/>
                    <a:pt x="17" y="31"/>
                  </a:cubicBezTo>
                  <a:cubicBezTo>
                    <a:pt x="22" y="25"/>
                    <a:pt x="28" y="20"/>
                    <a:pt x="34" y="16"/>
                  </a:cubicBezTo>
                  <a:cubicBezTo>
                    <a:pt x="44" y="10"/>
                    <a:pt x="53" y="6"/>
                    <a:pt x="62" y="4"/>
                  </a:cubicBezTo>
                  <a:cubicBezTo>
                    <a:pt x="72" y="1"/>
                    <a:pt x="83" y="0"/>
                    <a:pt x="97" y="0"/>
                  </a:cubicBezTo>
                  <a:cubicBezTo>
                    <a:pt x="126" y="0"/>
                    <a:pt x="148" y="7"/>
                    <a:pt x="165" y="22"/>
                  </a:cubicBezTo>
                  <a:close/>
                  <a:moveTo>
                    <a:pt x="50" y="86"/>
                  </a:moveTo>
                  <a:cubicBezTo>
                    <a:pt x="52" y="101"/>
                    <a:pt x="53" y="110"/>
                    <a:pt x="53" y="112"/>
                  </a:cubicBezTo>
                  <a:cubicBezTo>
                    <a:pt x="55" y="120"/>
                    <a:pt x="58" y="127"/>
                    <a:pt x="62" y="133"/>
                  </a:cubicBezTo>
                  <a:cubicBezTo>
                    <a:pt x="64" y="137"/>
                    <a:pt x="69" y="140"/>
                    <a:pt x="75" y="143"/>
                  </a:cubicBezTo>
                  <a:cubicBezTo>
                    <a:pt x="81" y="146"/>
                    <a:pt x="88" y="147"/>
                    <a:pt x="97" y="147"/>
                  </a:cubicBezTo>
                  <a:cubicBezTo>
                    <a:pt x="107" y="147"/>
                    <a:pt x="115" y="145"/>
                    <a:pt x="122" y="139"/>
                  </a:cubicBezTo>
                  <a:cubicBezTo>
                    <a:pt x="129" y="133"/>
                    <a:pt x="134" y="124"/>
                    <a:pt x="137" y="112"/>
                  </a:cubicBezTo>
                  <a:cubicBezTo>
                    <a:pt x="139" y="104"/>
                    <a:pt x="140" y="91"/>
                    <a:pt x="140" y="73"/>
                  </a:cubicBezTo>
                  <a:cubicBezTo>
                    <a:pt x="140" y="51"/>
                    <a:pt x="136" y="35"/>
                    <a:pt x="128" y="26"/>
                  </a:cubicBezTo>
                  <a:cubicBezTo>
                    <a:pt x="119" y="17"/>
                    <a:pt x="109" y="12"/>
                    <a:pt x="95" y="12"/>
                  </a:cubicBezTo>
                  <a:cubicBezTo>
                    <a:pt x="84" y="12"/>
                    <a:pt x="75" y="15"/>
                    <a:pt x="68" y="20"/>
                  </a:cubicBezTo>
                  <a:cubicBezTo>
                    <a:pt x="61" y="25"/>
                    <a:pt x="56" y="33"/>
                    <a:pt x="54" y="43"/>
                  </a:cubicBezTo>
                  <a:cubicBezTo>
                    <a:pt x="52" y="50"/>
                    <a:pt x="51" y="64"/>
                    <a:pt x="50" y="8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 userDrawn="1"/>
          </p:nvSpPr>
          <p:spPr bwMode="auto">
            <a:xfrm>
              <a:off x="7952686" y="5604890"/>
              <a:ext cx="36797" cy="82795"/>
            </a:xfrm>
            <a:custGeom>
              <a:avLst/>
              <a:gdLst>
                <a:gd name="T0" fmla="*/ 0 w 110"/>
                <a:gd name="T1" fmla="*/ 234 h 242"/>
                <a:gd name="T2" fmla="*/ 12 w 110"/>
                <a:gd name="T3" fmla="*/ 230 h 242"/>
                <a:gd name="T4" fmla="*/ 29 w 110"/>
                <a:gd name="T5" fmla="*/ 226 h 242"/>
                <a:gd name="T6" fmla="*/ 33 w 110"/>
                <a:gd name="T7" fmla="*/ 207 h 242"/>
                <a:gd name="T8" fmla="*/ 33 w 110"/>
                <a:gd name="T9" fmla="*/ 155 h 242"/>
                <a:gd name="T10" fmla="*/ 32 w 110"/>
                <a:gd name="T11" fmla="*/ 143 h 242"/>
                <a:gd name="T12" fmla="*/ 32 w 110"/>
                <a:gd name="T13" fmla="*/ 106 h 242"/>
                <a:gd name="T14" fmla="*/ 32 w 110"/>
                <a:gd name="T15" fmla="*/ 64 h 242"/>
                <a:gd name="T16" fmla="*/ 32 w 110"/>
                <a:gd name="T17" fmla="*/ 56 h 242"/>
                <a:gd name="T18" fmla="*/ 29 w 110"/>
                <a:gd name="T19" fmla="*/ 34 h 242"/>
                <a:gd name="T20" fmla="*/ 13 w 110"/>
                <a:gd name="T21" fmla="*/ 30 h 242"/>
                <a:gd name="T22" fmla="*/ 4 w 110"/>
                <a:gd name="T23" fmla="*/ 30 h 242"/>
                <a:gd name="T24" fmla="*/ 3 w 110"/>
                <a:gd name="T25" fmla="*/ 23 h 242"/>
                <a:gd name="T26" fmla="*/ 4 w 110"/>
                <a:gd name="T27" fmla="*/ 19 h 242"/>
                <a:gd name="T28" fmla="*/ 38 w 110"/>
                <a:gd name="T29" fmla="*/ 12 h 242"/>
                <a:gd name="T30" fmla="*/ 65 w 110"/>
                <a:gd name="T31" fmla="*/ 0 h 242"/>
                <a:gd name="T32" fmla="*/ 71 w 110"/>
                <a:gd name="T33" fmla="*/ 0 h 242"/>
                <a:gd name="T34" fmla="*/ 76 w 110"/>
                <a:gd name="T35" fmla="*/ 0 h 242"/>
                <a:gd name="T36" fmla="*/ 78 w 110"/>
                <a:gd name="T37" fmla="*/ 87 h 242"/>
                <a:gd name="T38" fmla="*/ 77 w 110"/>
                <a:gd name="T39" fmla="*/ 98 h 242"/>
                <a:gd name="T40" fmla="*/ 77 w 110"/>
                <a:gd name="T41" fmla="*/ 99 h 242"/>
                <a:gd name="T42" fmla="*/ 78 w 110"/>
                <a:gd name="T43" fmla="*/ 103 h 242"/>
                <a:gd name="T44" fmla="*/ 78 w 110"/>
                <a:gd name="T45" fmla="*/ 184 h 242"/>
                <a:gd name="T46" fmla="*/ 78 w 110"/>
                <a:gd name="T47" fmla="*/ 211 h 242"/>
                <a:gd name="T48" fmla="*/ 78 w 110"/>
                <a:gd name="T49" fmla="*/ 215 h 242"/>
                <a:gd name="T50" fmla="*/ 81 w 110"/>
                <a:gd name="T51" fmla="*/ 226 h 242"/>
                <a:gd name="T52" fmla="*/ 91 w 110"/>
                <a:gd name="T53" fmla="*/ 229 h 242"/>
                <a:gd name="T54" fmla="*/ 109 w 110"/>
                <a:gd name="T55" fmla="*/ 231 h 242"/>
                <a:gd name="T56" fmla="*/ 110 w 110"/>
                <a:gd name="T57" fmla="*/ 237 h 242"/>
                <a:gd name="T58" fmla="*/ 109 w 110"/>
                <a:gd name="T59" fmla="*/ 242 h 242"/>
                <a:gd name="T60" fmla="*/ 93 w 110"/>
                <a:gd name="T61" fmla="*/ 242 h 242"/>
                <a:gd name="T62" fmla="*/ 58 w 110"/>
                <a:gd name="T63" fmla="*/ 241 h 242"/>
                <a:gd name="T64" fmla="*/ 50 w 110"/>
                <a:gd name="T65" fmla="*/ 241 h 242"/>
                <a:gd name="T66" fmla="*/ 16 w 110"/>
                <a:gd name="T67" fmla="*/ 242 h 242"/>
                <a:gd name="T68" fmla="*/ 1 w 110"/>
                <a:gd name="T69" fmla="*/ 242 h 242"/>
                <a:gd name="T70" fmla="*/ 0 w 110"/>
                <a:gd name="T7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242">
                  <a:moveTo>
                    <a:pt x="0" y="234"/>
                  </a:moveTo>
                  <a:cubicBezTo>
                    <a:pt x="3" y="232"/>
                    <a:pt x="7" y="231"/>
                    <a:pt x="12" y="230"/>
                  </a:cubicBezTo>
                  <a:cubicBezTo>
                    <a:pt x="22" y="229"/>
                    <a:pt x="27" y="228"/>
                    <a:pt x="29" y="226"/>
                  </a:cubicBezTo>
                  <a:cubicBezTo>
                    <a:pt x="31" y="223"/>
                    <a:pt x="33" y="217"/>
                    <a:pt x="33" y="207"/>
                  </a:cubicBezTo>
                  <a:lnTo>
                    <a:pt x="33" y="155"/>
                  </a:lnTo>
                  <a:lnTo>
                    <a:pt x="32" y="143"/>
                  </a:lnTo>
                  <a:lnTo>
                    <a:pt x="32" y="106"/>
                  </a:lnTo>
                  <a:lnTo>
                    <a:pt x="32" y="64"/>
                  </a:lnTo>
                  <a:lnTo>
                    <a:pt x="32" y="56"/>
                  </a:lnTo>
                  <a:cubicBezTo>
                    <a:pt x="32" y="46"/>
                    <a:pt x="31" y="39"/>
                    <a:pt x="29" y="34"/>
                  </a:cubicBezTo>
                  <a:cubicBezTo>
                    <a:pt x="24" y="32"/>
                    <a:pt x="19" y="30"/>
                    <a:pt x="13" y="30"/>
                  </a:cubicBezTo>
                  <a:cubicBezTo>
                    <a:pt x="10" y="30"/>
                    <a:pt x="7" y="30"/>
                    <a:pt x="4" y="30"/>
                  </a:cubicBezTo>
                  <a:cubicBezTo>
                    <a:pt x="4" y="27"/>
                    <a:pt x="3" y="24"/>
                    <a:pt x="3" y="23"/>
                  </a:cubicBezTo>
                  <a:cubicBezTo>
                    <a:pt x="3" y="22"/>
                    <a:pt x="4" y="21"/>
                    <a:pt x="4" y="19"/>
                  </a:cubicBezTo>
                  <a:cubicBezTo>
                    <a:pt x="15" y="18"/>
                    <a:pt x="26" y="16"/>
                    <a:pt x="38" y="12"/>
                  </a:cubicBezTo>
                  <a:cubicBezTo>
                    <a:pt x="50" y="8"/>
                    <a:pt x="59" y="4"/>
                    <a:pt x="65" y="0"/>
                  </a:cubicBezTo>
                  <a:lnTo>
                    <a:pt x="71" y="0"/>
                  </a:lnTo>
                  <a:cubicBezTo>
                    <a:pt x="72" y="0"/>
                    <a:pt x="74" y="0"/>
                    <a:pt x="76" y="0"/>
                  </a:cubicBezTo>
                  <a:cubicBezTo>
                    <a:pt x="77" y="43"/>
                    <a:pt x="78" y="71"/>
                    <a:pt x="78" y="87"/>
                  </a:cubicBezTo>
                  <a:cubicBezTo>
                    <a:pt x="78" y="92"/>
                    <a:pt x="77" y="95"/>
                    <a:pt x="77" y="98"/>
                  </a:cubicBezTo>
                  <a:lnTo>
                    <a:pt x="77" y="99"/>
                  </a:lnTo>
                  <a:lnTo>
                    <a:pt x="78" y="103"/>
                  </a:lnTo>
                  <a:lnTo>
                    <a:pt x="78" y="184"/>
                  </a:lnTo>
                  <a:lnTo>
                    <a:pt x="78" y="211"/>
                  </a:lnTo>
                  <a:lnTo>
                    <a:pt x="78" y="215"/>
                  </a:lnTo>
                  <a:cubicBezTo>
                    <a:pt x="78" y="220"/>
                    <a:pt x="79" y="224"/>
                    <a:pt x="81" y="226"/>
                  </a:cubicBezTo>
                  <a:cubicBezTo>
                    <a:pt x="82" y="228"/>
                    <a:pt x="86" y="229"/>
                    <a:pt x="91" y="229"/>
                  </a:cubicBezTo>
                  <a:cubicBezTo>
                    <a:pt x="94" y="229"/>
                    <a:pt x="100" y="230"/>
                    <a:pt x="109" y="231"/>
                  </a:cubicBezTo>
                  <a:cubicBezTo>
                    <a:pt x="109" y="234"/>
                    <a:pt x="110" y="236"/>
                    <a:pt x="110" y="237"/>
                  </a:cubicBezTo>
                  <a:cubicBezTo>
                    <a:pt x="110" y="239"/>
                    <a:pt x="109" y="240"/>
                    <a:pt x="109" y="242"/>
                  </a:cubicBezTo>
                  <a:lnTo>
                    <a:pt x="93" y="242"/>
                  </a:lnTo>
                  <a:cubicBezTo>
                    <a:pt x="84" y="241"/>
                    <a:pt x="72" y="241"/>
                    <a:pt x="58" y="241"/>
                  </a:cubicBezTo>
                  <a:lnTo>
                    <a:pt x="50" y="241"/>
                  </a:lnTo>
                  <a:cubicBezTo>
                    <a:pt x="42" y="241"/>
                    <a:pt x="31" y="241"/>
                    <a:pt x="16" y="242"/>
                  </a:cubicBezTo>
                  <a:lnTo>
                    <a:pt x="1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 userDrawn="1"/>
          </p:nvSpPr>
          <p:spPr bwMode="auto">
            <a:xfrm>
              <a:off x="7989483" y="5604890"/>
              <a:ext cx="36797" cy="82795"/>
            </a:xfrm>
            <a:custGeom>
              <a:avLst/>
              <a:gdLst>
                <a:gd name="T0" fmla="*/ 0 w 110"/>
                <a:gd name="T1" fmla="*/ 234 h 242"/>
                <a:gd name="T2" fmla="*/ 12 w 110"/>
                <a:gd name="T3" fmla="*/ 230 h 242"/>
                <a:gd name="T4" fmla="*/ 29 w 110"/>
                <a:gd name="T5" fmla="*/ 226 h 242"/>
                <a:gd name="T6" fmla="*/ 33 w 110"/>
                <a:gd name="T7" fmla="*/ 207 h 242"/>
                <a:gd name="T8" fmla="*/ 33 w 110"/>
                <a:gd name="T9" fmla="*/ 155 h 242"/>
                <a:gd name="T10" fmla="*/ 33 w 110"/>
                <a:gd name="T11" fmla="*/ 143 h 242"/>
                <a:gd name="T12" fmla="*/ 33 w 110"/>
                <a:gd name="T13" fmla="*/ 106 h 242"/>
                <a:gd name="T14" fmla="*/ 32 w 110"/>
                <a:gd name="T15" fmla="*/ 64 h 242"/>
                <a:gd name="T16" fmla="*/ 32 w 110"/>
                <a:gd name="T17" fmla="*/ 56 h 242"/>
                <a:gd name="T18" fmla="*/ 29 w 110"/>
                <a:gd name="T19" fmla="*/ 34 h 242"/>
                <a:gd name="T20" fmla="*/ 14 w 110"/>
                <a:gd name="T21" fmla="*/ 30 h 242"/>
                <a:gd name="T22" fmla="*/ 4 w 110"/>
                <a:gd name="T23" fmla="*/ 30 h 242"/>
                <a:gd name="T24" fmla="*/ 4 w 110"/>
                <a:gd name="T25" fmla="*/ 23 h 242"/>
                <a:gd name="T26" fmla="*/ 4 w 110"/>
                <a:gd name="T27" fmla="*/ 19 h 242"/>
                <a:gd name="T28" fmla="*/ 38 w 110"/>
                <a:gd name="T29" fmla="*/ 12 h 242"/>
                <a:gd name="T30" fmla="*/ 66 w 110"/>
                <a:gd name="T31" fmla="*/ 0 h 242"/>
                <a:gd name="T32" fmla="*/ 71 w 110"/>
                <a:gd name="T33" fmla="*/ 0 h 242"/>
                <a:gd name="T34" fmla="*/ 77 w 110"/>
                <a:gd name="T35" fmla="*/ 0 h 242"/>
                <a:gd name="T36" fmla="*/ 78 w 110"/>
                <a:gd name="T37" fmla="*/ 87 h 242"/>
                <a:gd name="T38" fmla="*/ 78 w 110"/>
                <a:gd name="T39" fmla="*/ 98 h 242"/>
                <a:gd name="T40" fmla="*/ 78 w 110"/>
                <a:gd name="T41" fmla="*/ 99 h 242"/>
                <a:gd name="T42" fmla="*/ 78 w 110"/>
                <a:gd name="T43" fmla="*/ 103 h 242"/>
                <a:gd name="T44" fmla="*/ 78 w 110"/>
                <a:gd name="T45" fmla="*/ 184 h 242"/>
                <a:gd name="T46" fmla="*/ 78 w 110"/>
                <a:gd name="T47" fmla="*/ 211 h 242"/>
                <a:gd name="T48" fmla="*/ 78 w 110"/>
                <a:gd name="T49" fmla="*/ 215 h 242"/>
                <a:gd name="T50" fmla="*/ 81 w 110"/>
                <a:gd name="T51" fmla="*/ 226 h 242"/>
                <a:gd name="T52" fmla="*/ 92 w 110"/>
                <a:gd name="T53" fmla="*/ 229 h 242"/>
                <a:gd name="T54" fmla="*/ 109 w 110"/>
                <a:gd name="T55" fmla="*/ 231 h 242"/>
                <a:gd name="T56" fmla="*/ 110 w 110"/>
                <a:gd name="T57" fmla="*/ 237 h 242"/>
                <a:gd name="T58" fmla="*/ 110 w 110"/>
                <a:gd name="T59" fmla="*/ 242 h 242"/>
                <a:gd name="T60" fmla="*/ 93 w 110"/>
                <a:gd name="T61" fmla="*/ 242 h 242"/>
                <a:gd name="T62" fmla="*/ 58 w 110"/>
                <a:gd name="T63" fmla="*/ 241 h 242"/>
                <a:gd name="T64" fmla="*/ 51 w 110"/>
                <a:gd name="T65" fmla="*/ 241 h 242"/>
                <a:gd name="T66" fmla="*/ 16 w 110"/>
                <a:gd name="T67" fmla="*/ 242 h 242"/>
                <a:gd name="T68" fmla="*/ 1 w 110"/>
                <a:gd name="T69" fmla="*/ 242 h 242"/>
                <a:gd name="T70" fmla="*/ 0 w 110"/>
                <a:gd name="T7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242">
                  <a:moveTo>
                    <a:pt x="0" y="234"/>
                  </a:moveTo>
                  <a:cubicBezTo>
                    <a:pt x="3" y="232"/>
                    <a:pt x="7" y="231"/>
                    <a:pt x="12" y="230"/>
                  </a:cubicBezTo>
                  <a:cubicBezTo>
                    <a:pt x="22" y="229"/>
                    <a:pt x="27" y="228"/>
                    <a:pt x="29" y="226"/>
                  </a:cubicBezTo>
                  <a:cubicBezTo>
                    <a:pt x="32" y="223"/>
                    <a:pt x="33" y="217"/>
                    <a:pt x="33" y="207"/>
                  </a:cubicBezTo>
                  <a:lnTo>
                    <a:pt x="33" y="155"/>
                  </a:lnTo>
                  <a:lnTo>
                    <a:pt x="33" y="143"/>
                  </a:lnTo>
                  <a:lnTo>
                    <a:pt x="33" y="106"/>
                  </a:lnTo>
                  <a:lnTo>
                    <a:pt x="32" y="64"/>
                  </a:lnTo>
                  <a:lnTo>
                    <a:pt x="32" y="56"/>
                  </a:lnTo>
                  <a:cubicBezTo>
                    <a:pt x="32" y="46"/>
                    <a:pt x="31" y="39"/>
                    <a:pt x="29" y="34"/>
                  </a:cubicBezTo>
                  <a:cubicBezTo>
                    <a:pt x="25" y="32"/>
                    <a:pt x="19" y="30"/>
                    <a:pt x="14" y="30"/>
                  </a:cubicBezTo>
                  <a:cubicBezTo>
                    <a:pt x="10" y="30"/>
                    <a:pt x="7" y="30"/>
                    <a:pt x="4" y="30"/>
                  </a:cubicBezTo>
                  <a:cubicBezTo>
                    <a:pt x="4" y="27"/>
                    <a:pt x="4" y="24"/>
                    <a:pt x="4" y="23"/>
                  </a:cubicBezTo>
                  <a:cubicBezTo>
                    <a:pt x="4" y="22"/>
                    <a:pt x="4" y="21"/>
                    <a:pt x="4" y="19"/>
                  </a:cubicBezTo>
                  <a:cubicBezTo>
                    <a:pt x="15" y="18"/>
                    <a:pt x="27" y="16"/>
                    <a:pt x="38" y="12"/>
                  </a:cubicBezTo>
                  <a:cubicBezTo>
                    <a:pt x="50" y="8"/>
                    <a:pt x="59" y="4"/>
                    <a:pt x="66" y="0"/>
                  </a:cubicBezTo>
                  <a:lnTo>
                    <a:pt x="71" y="0"/>
                  </a:lnTo>
                  <a:cubicBezTo>
                    <a:pt x="73" y="0"/>
                    <a:pt x="74" y="0"/>
                    <a:pt x="77" y="0"/>
                  </a:cubicBezTo>
                  <a:cubicBezTo>
                    <a:pt x="77" y="43"/>
                    <a:pt x="78" y="71"/>
                    <a:pt x="78" y="87"/>
                  </a:cubicBezTo>
                  <a:cubicBezTo>
                    <a:pt x="78" y="92"/>
                    <a:pt x="78" y="95"/>
                    <a:pt x="78" y="98"/>
                  </a:cubicBezTo>
                  <a:lnTo>
                    <a:pt x="78" y="99"/>
                  </a:lnTo>
                  <a:lnTo>
                    <a:pt x="78" y="103"/>
                  </a:lnTo>
                  <a:lnTo>
                    <a:pt x="78" y="184"/>
                  </a:lnTo>
                  <a:lnTo>
                    <a:pt x="78" y="211"/>
                  </a:lnTo>
                  <a:lnTo>
                    <a:pt x="78" y="215"/>
                  </a:lnTo>
                  <a:cubicBezTo>
                    <a:pt x="78" y="220"/>
                    <a:pt x="79" y="224"/>
                    <a:pt x="81" y="226"/>
                  </a:cubicBezTo>
                  <a:cubicBezTo>
                    <a:pt x="83" y="228"/>
                    <a:pt x="86" y="229"/>
                    <a:pt x="92" y="229"/>
                  </a:cubicBezTo>
                  <a:cubicBezTo>
                    <a:pt x="95" y="229"/>
                    <a:pt x="100" y="230"/>
                    <a:pt x="109" y="231"/>
                  </a:cubicBezTo>
                  <a:cubicBezTo>
                    <a:pt x="110" y="234"/>
                    <a:pt x="110" y="236"/>
                    <a:pt x="110" y="237"/>
                  </a:cubicBezTo>
                  <a:cubicBezTo>
                    <a:pt x="110" y="239"/>
                    <a:pt x="110" y="240"/>
                    <a:pt x="110" y="242"/>
                  </a:cubicBezTo>
                  <a:lnTo>
                    <a:pt x="93" y="242"/>
                  </a:lnTo>
                  <a:cubicBezTo>
                    <a:pt x="84" y="241"/>
                    <a:pt x="72" y="241"/>
                    <a:pt x="58" y="241"/>
                  </a:cubicBezTo>
                  <a:lnTo>
                    <a:pt x="51" y="241"/>
                  </a:lnTo>
                  <a:cubicBezTo>
                    <a:pt x="43" y="241"/>
                    <a:pt x="31" y="241"/>
                    <a:pt x="16" y="242"/>
                  </a:cubicBezTo>
                  <a:lnTo>
                    <a:pt x="1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6" name="Freeform 58"/>
            <p:cNvSpPr>
              <a:spLocks noEditPoints="1"/>
            </p:cNvSpPr>
            <p:nvPr userDrawn="1"/>
          </p:nvSpPr>
          <p:spPr bwMode="auto">
            <a:xfrm>
              <a:off x="8032413" y="5632488"/>
              <a:ext cx="58264" cy="55196"/>
            </a:xfrm>
            <a:custGeom>
              <a:avLst/>
              <a:gdLst>
                <a:gd name="T0" fmla="*/ 3 w 171"/>
                <a:gd name="T1" fmla="*/ 59 h 160"/>
                <a:gd name="T2" fmla="*/ 13 w 171"/>
                <a:gd name="T3" fmla="*/ 38 h 160"/>
                <a:gd name="T4" fmla="*/ 38 w 171"/>
                <a:gd name="T5" fmla="*/ 15 h 160"/>
                <a:gd name="T6" fmla="*/ 61 w 171"/>
                <a:gd name="T7" fmla="*/ 3 h 160"/>
                <a:gd name="T8" fmla="*/ 84 w 171"/>
                <a:gd name="T9" fmla="*/ 0 h 160"/>
                <a:gd name="T10" fmla="*/ 115 w 171"/>
                <a:gd name="T11" fmla="*/ 3 h 160"/>
                <a:gd name="T12" fmla="*/ 136 w 171"/>
                <a:gd name="T13" fmla="*/ 10 h 160"/>
                <a:gd name="T14" fmla="*/ 154 w 171"/>
                <a:gd name="T15" fmla="*/ 25 h 160"/>
                <a:gd name="T16" fmla="*/ 166 w 171"/>
                <a:gd name="T17" fmla="*/ 42 h 160"/>
                <a:gd name="T18" fmla="*/ 171 w 171"/>
                <a:gd name="T19" fmla="*/ 66 h 160"/>
                <a:gd name="T20" fmla="*/ 148 w 171"/>
                <a:gd name="T21" fmla="*/ 66 h 160"/>
                <a:gd name="T22" fmla="*/ 106 w 171"/>
                <a:gd name="T23" fmla="*/ 64 h 160"/>
                <a:gd name="T24" fmla="*/ 89 w 171"/>
                <a:gd name="T25" fmla="*/ 63 h 160"/>
                <a:gd name="T26" fmla="*/ 66 w 171"/>
                <a:gd name="T27" fmla="*/ 63 h 160"/>
                <a:gd name="T28" fmla="*/ 49 w 171"/>
                <a:gd name="T29" fmla="*/ 63 h 160"/>
                <a:gd name="T30" fmla="*/ 48 w 171"/>
                <a:gd name="T31" fmla="*/ 68 h 160"/>
                <a:gd name="T32" fmla="*/ 51 w 171"/>
                <a:gd name="T33" fmla="*/ 88 h 160"/>
                <a:gd name="T34" fmla="*/ 59 w 171"/>
                <a:gd name="T35" fmla="*/ 107 h 160"/>
                <a:gd name="T36" fmla="*/ 72 w 171"/>
                <a:gd name="T37" fmla="*/ 121 h 160"/>
                <a:gd name="T38" fmla="*/ 89 w 171"/>
                <a:gd name="T39" fmla="*/ 130 h 160"/>
                <a:gd name="T40" fmla="*/ 101 w 171"/>
                <a:gd name="T41" fmla="*/ 133 h 160"/>
                <a:gd name="T42" fmla="*/ 123 w 171"/>
                <a:gd name="T43" fmla="*/ 132 h 160"/>
                <a:gd name="T44" fmla="*/ 140 w 171"/>
                <a:gd name="T45" fmla="*/ 127 h 160"/>
                <a:gd name="T46" fmla="*/ 159 w 171"/>
                <a:gd name="T47" fmla="*/ 118 h 160"/>
                <a:gd name="T48" fmla="*/ 171 w 171"/>
                <a:gd name="T49" fmla="*/ 126 h 160"/>
                <a:gd name="T50" fmla="*/ 133 w 171"/>
                <a:gd name="T51" fmla="*/ 152 h 160"/>
                <a:gd name="T52" fmla="*/ 89 w 171"/>
                <a:gd name="T53" fmla="*/ 160 h 160"/>
                <a:gd name="T54" fmla="*/ 62 w 171"/>
                <a:gd name="T55" fmla="*/ 158 h 160"/>
                <a:gd name="T56" fmla="*/ 37 w 171"/>
                <a:gd name="T57" fmla="*/ 147 h 160"/>
                <a:gd name="T58" fmla="*/ 17 w 171"/>
                <a:gd name="T59" fmla="*/ 131 h 160"/>
                <a:gd name="T60" fmla="*/ 5 w 171"/>
                <a:gd name="T61" fmla="*/ 110 h 160"/>
                <a:gd name="T62" fmla="*/ 0 w 171"/>
                <a:gd name="T63" fmla="*/ 88 h 160"/>
                <a:gd name="T64" fmla="*/ 3 w 171"/>
                <a:gd name="T65" fmla="*/ 59 h 160"/>
                <a:gd name="T66" fmla="*/ 124 w 171"/>
                <a:gd name="T67" fmla="*/ 51 h 160"/>
                <a:gd name="T68" fmla="*/ 120 w 171"/>
                <a:gd name="T69" fmla="*/ 31 h 160"/>
                <a:gd name="T70" fmla="*/ 106 w 171"/>
                <a:gd name="T71" fmla="*/ 17 h 160"/>
                <a:gd name="T72" fmla="*/ 88 w 171"/>
                <a:gd name="T73" fmla="*/ 12 h 160"/>
                <a:gd name="T74" fmla="*/ 62 w 171"/>
                <a:gd name="T75" fmla="*/ 22 h 160"/>
                <a:gd name="T76" fmla="*/ 50 w 171"/>
                <a:gd name="T77" fmla="*/ 52 h 160"/>
                <a:gd name="T78" fmla="*/ 97 w 171"/>
                <a:gd name="T79" fmla="*/ 52 h 160"/>
                <a:gd name="T80" fmla="*/ 110 w 171"/>
                <a:gd name="T81" fmla="*/ 51 h 160"/>
                <a:gd name="T82" fmla="*/ 119 w 171"/>
                <a:gd name="T83" fmla="*/ 51 h 160"/>
                <a:gd name="T84" fmla="*/ 124 w 171"/>
                <a:gd name="T85" fmla="*/ 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3" y="59"/>
                  </a:moveTo>
                  <a:cubicBezTo>
                    <a:pt x="7" y="48"/>
                    <a:pt x="10" y="42"/>
                    <a:pt x="13" y="38"/>
                  </a:cubicBezTo>
                  <a:cubicBezTo>
                    <a:pt x="20" y="28"/>
                    <a:pt x="29" y="20"/>
                    <a:pt x="38" y="15"/>
                  </a:cubicBezTo>
                  <a:cubicBezTo>
                    <a:pt x="46" y="9"/>
                    <a:pt x="54" y="5"/>
                    <a:pt x="61" y="3"/>
                  </a:cubicBezTo>
                  <a:cubicBezTo>
                    <a:pt x="71" y="1"/>
                    <a:pt x="78" y="0"/>
                    <a:pt x="84" y="0"/>
                  </a:cubicBezTo>
                  <a:cubicBezTo>
                    <a:pt x="97" y="0"/>
                    <a:pt x="107" y="1"/>
                    <a:pt x="115" y="3"/>
                  </a:cubicBezTo>
                  <a:cubicBezTo>
                    <a:pt x="124" y="4"/>
                    <a:pt x="130" y="7"/>
                    <a:pt x="136" y="10"/>
                  </a:cubicBezTo>
                  <a:cubicBezTo>
                    <a:pt x="143" y="15"/>
                    <a:pt x="150" y="20"/>
                    <a:pt x="154" y="25"/>
                  </a:cubicBezTo>
                  <a:cubicBezTo>
                    <a:pt x="159" y="30"/>
                    <a:pt x="163" y="35"/>
                    <a:pt x="166" y="42"/>
                  </a:cubicBezTo>
                  <a:cubicBezTo>
                    <a:pt x="169" y="49"/>
                    <a:pt x="171" y="57"/>
                    <a:pt x="171" y="66"/>
                  </a:cubicBezTo>
                  <a:lnTo>
                    <a:pt x="148" y="66"/>
                  </a:lnTo>
                  <a:cubicBezTo>
                    <a:pt x="141" y="66"/>
                    <a:pt x="127" y="65"/>
                    <a:pt x="106" y="64"/>
                  </a:cubicBezTo>
                  <a:cubicBezTo>
                    <a:pt x="98" y="63"/>
                    <a:pt x="92" y="63"/>
                    <a:pt x="89" y="63"/>
                  </a:cubicBezTo>
                  <a:cubicBezTo>
                    <a:pt x="88" y="63"/>
                    <a:pt x="80" y="63"/>
                    <a:pt x="66" y="63"/>
                  </a:cubicBezTo>
                  <a:lnTo>
                    <a:pt x="49" y="63"/>
                  </a:lnTo>
                  <a:cubicBezTo>
                    <a:pt x="48" y="65"/>
                    <a:pt x="48" y="67"/>
                    <a:pt x="48" y="68"/>
                  </a:cubicBezTo>
                  <a:cubicBezTo>
                    <a:pt x="48" y="74"/>
                    <a:pt x="49" y="81"/>
                    <a:pt x="51" y="88"/>
                  </a:cubicBezTo>
                  <a:cubicBezTo>
                    <a:pt x="53" y="95"/>
                    <a:pt x="55" y="102"/>
                    <a:pt x="59" y="107"/>
                  </a:cubicBezTo>
                  <a:cubicBezTo>
                    <a:pt x="63" y="112"/>
                    <a:pt x="67" y="117"/>
                    <a:pt x="72" y="121"/>
                  </a:cubicBezTo>
                  <a:cubicBezTo>
                    <a:pt x="78" y="125"/>
                    <a:pt x="83" y="128"/>
                    <a:pt x="89" y="130"/>
                  </a:cubicBezTo>
                  <a:lnTo>
                    <a:pt x="101" y="133"/>
                  </a:lnTo>
                  <a:cubicBezTo>
                    <a:pt x="112" y="133"/>
                    <a:pt x="119" y="133"/>
                    <a:pt x="123" y="132"/>
                  </a:cubicBezTo>
                  <a:cubicBezTo>
                    <a:pt x="129" y="131"/>
                    <a:pt x="135" y="129"/>
                    <a:pt x="140" y="127"/>
                  </a:cubicBezTo>
                  <a:cubicBezTo>
                    <a:pt x="145" y="126"/>
                    <a:pt x="151" y="122"/>
                    <a:pt x="159" y="118"/>
                  </a:cubicBezTo>
                  <a:cubicBezTo>
                    <a:pt x="164" y="121"/>
                    <a:pt x="168" y="124"/>
                    <a:pt x="171" y="126"/>
                  </a:cubicBezTo>
                  <a:cubicBezTo>
                    <a:pt x="159" y="138"/>
                    <a:pt x="146" y="147"/>
                    <a:pt x="133" y="152"/>
                  </a:cubicBezTo>
                  <a:cubicBezTo>
                    <a:pt x="120" y="157"/>
                    <a:pt x="105" y="160"/>
                    <a:pt x="89" y="160"/>
                  </a:cubicBezTo>
                  <a:cubicBezTo>
                    <a:pt x="78" y="160"/>
                    <a:pt x="69" y="159"/>
                    <a:pt x="62" y="158"/>
                  </a:cubicBezTo>
                  <a:cubicBezTo>
                    <a:pt x="53" y="155"/>
                    <a:pt x="44" y="152"/>
                    <a:pt x="37" y="147"/>
                  </a:cubicBezTo>
                  <a:cubicBezTo>
                    <a:pt x="29" y="143"/>
                    <a:pt x="23" y="137"/>
                    <a:pt x="17" y="131"/>
                  </a:cubicBezTo>
                  <a:cubicBezTo>
                    <a:pt x="12" y="124"/>
                    <a:pt x="8" y="117"/>
                    <a:pt x="5" y="110"/>
                  </a:cubicBezTo>
                  <a:cubicBezTo>
                    <a:pt x="2" y="101"/>
                    <a:pt x="0" y="93"/>
                    <a:pt x="0" y="88"/>
                  </a:cubicBezTo>
                  <a:cubicBezTo>
                    <a:pt x="0" y="77"/>
                    <a:pt x="1" y="67"/>
                    <a:pt x="3" y="59"/>
                  </a:cubicBezTo>
                  <a:close/>
                  <a:moveTo>
                    <a:pt x="124" y="51"/>
                  </a:moveTo>
                  <a:cubicBezTo>
                    <a:pt x="124" y="44"/>
                    <a:pt x="123" y="38"/>
                    <a:pt x="120" y="31"/>
                  </a:cubicBezTo>
                  <a:cubicBezTo>
                    <a:pt x="117" y="25"/>
                    <a:pt x="112" y="20"/>
                    <a:pt x="106" y="17"/>
                  </a:cubicBezTo>
                  <a:cubicBezTo>
                    <a:pt x="100" y="13"/>
                    <a:pt x="94" y="12"/>
                    <a:pt x="88" y="12"/>
                  </a:cubicBezTo>
                  <a:cubicBezTo>
                    <a:pt x="78" y="12"/>
                    <a:pt x="70" y="15"/>
                    <a:pt x="62" y="22"/>
                  </a:cubicBezTo>
                  <a:cubicBezTo>
                    <a:pt x="55" y="30"/>
                    <a:pt x="51" y="39"/>
                    <a:pt x="50" y="52"/>
                  </a:cubicBezTo>
                  <a:lnTo>
                    <a:pt x="97" y="52"/>
                  </a:lnTo>
                  <a:cubicBezTo>
                    <a:pt x="100" y="52"/>
                    <a:pt x="104" y="52"/>
                    <a:pt x="110" y="51"/>
                  </a:cubicBezTo>
                  <a:cubicBezTo>
                    <a:pt x="114" y="51"/>
                    <a:pt x="117" y="51"/>
                    <a:pt x="119" y="51"/>
                  </a:cubicBezTo>
                  <a:cubicBezTo>
                    <a:pt x="120" y="51"/>
                    <a:pt x="122" y="51"/>
                    <a:pt x="124" y="5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7" name="Freeform 59"/>
            <p:cNvSpPr>
              <a:spLocks noEditPoints="1"/>
            </p:cNvSpPr>
            <p:nvPr userDrawn="1"/>
          </p:nvSpPr>
          <p:spPr bwMode="auto">
            <a:xfrm>
              <a:off x="8109076" y="5632488"/>
              <a:ext cx="76662" cy="88927"/>
            </a:xfrm>
            <a:custGeom>
              <a:avLst/>
              <a:gdLst>
                <a:gd name="T0" fmla="*/ 12 w 220"/>
                <a:gd name="T1" fmla="*/ 165 h 250"/>
                <a:gd name="T2" fmla="*/ 8 w 220"/>
                <a:gd name="T3" fmla="*/ 134 h 250"/>
                <a:gd name="T4" fmla="*/ 25 w 220"/>
                <a:gd name="T5" fmla="*/ 88 h 250"/>
                <a:gd name="T6" fmla="*/ 20 w 220"/>
                <a:gd name="T7" fmla="*/ 37 h 250"/>
                <a:gd name="T8" fmla="*/ 105 w 220"/>
                <a:gd name="T9" fmla="*/ 0 h 250"/>
                <a:gd name="T10" fmla="*/ 142 w 220"/>
                <a:gd name="T11" fmla="*/ 6 h 250"/>
                <a:gd name="T12" fmla="*/ 168 w 220"/>
                <a:gd name="T13" fmla="*/ 20 h 250"/>
                <a:gd name="T14" fmla="*/ 210 w 220"/>
                <a:gd name="T15" fmla="*/ 12 h 250"/>
                <a:gd name="T16" fmla="*/ 220 w 220"/>
                <a:gd name="T17" fmla="*/ 30 h 250"/>
                <a:gd name="T18" fmla="*/ 210 w 220"/>
                <a:gd name="T19" fmla="*/ 48 h 250"/>
                <a:gd name="T20" fmla="*/ 180 w 220"/>
                <a:gd name="T21" fmla="*/ 39 h 250"/>
                <a:gd name="T22" fmla="*/ 176 w 220"/>
                <a:gd name="T23" fmla="*/ 89 h 250"/>
                <a:gd name="T24" fmla="*/ 109 w 220"/>
                <a:gd name="T25" fmla="*/ 118 h 250"/>
                <a:gd name="T26" fmla="*/ 70 w 220"/>
                <a:gd name="T27" fmla="*/ 114 h 250"/>
                <a:gd name="T28" fmla="*/ 41 w 220"/>
                <a:gd name="T29" fmla="*/ 136 h 250"/>
                <a:gd name="T30" fmla="*/ 57 w 220"/>
                <a:gd name="T31" fmla="*/ 146 h 250"/>
                <a:gd name="T32" fmla="*/ 91 w 220"/>
                <a:gd name="T33" fmla="*/ 148 h 250"/>
                <a:gd name="T34" fmla="*/ 112 w 220"/>
                <a:gd name="T35" fmla="*/ 147 h 250"/>
                <a:gd name="T36" fmla="*/ 202 w 220"/>
                <a:gd name="T37" fmla="*/ 195 h 250"/>
                <a:gd name="T38" fmla="*/ 176 w 220"/>
                <a:gd name="T39" fmla="*/ 233 h 250"/>
                <a:gd name="T40" fmla="*/ 93 w 220"/>
                <a:gd name="T41" fmla="*/ 250 h 250"/>
                <a:gd name="T42" fmla="*/ 9 w 220"/>
                <a:gd name="T43" fmla="*/ 230 h 250"/>
                <a:gd name="T44" fmla="*/ 8 w 220"/>
                <a:gd name="T45" fmla="*/ 196 h 250"/>
                <a:gd name="T46" fmla="*/ 102 w 220"/>
                <a:gd name="T47" fmla="*/ 106 h 250"/>
                <a:gd name="T48" fmla="*/ 135 w 220"/>
                <a:gd name="T49" fmla="*/ 63 h 250"/>
                <a:gd name="T50" fmla="*/ 102 w 220"/>
                <a:gd name="T51" fmla="*/ 13 h 250"/>
                <a:gd name="T52" fmla="*/ 72 w 220"/>
                <a:gd name="T53" fmla="*/ 26 h 250"/>
                <a:gd name="T54" fmla="*/ 65 w 220"/>
                <a:gd name="T55" fmla="*/ 75 h 250"/>
                <a:gd name="T56" fmla="*/ 76 w 220"/>
                <a:gd name="T57" fmla="*/ 97 h 250"/>
                <a:gd name="T58" fmla="*/ 102 w 220"/>
                <a:gd name="T59" fmla="*/ 106 h 250"/>
                <a:gd name="T60" fmla="*/ 161 w 220"/>
                <a:gd name="T61" fmla="*/ 223 h 250"/>
                <a:gd name="T62" fmla="*/ 170 w 220"/>
                <a:gd name="T63" fmla="*/ 200 h 250"/>
                <a:gd name="T64" fmla="*/ 148 w 220"/>
                <a:gd name="T65" fmla="*/ 187 h 250"/>
                <a:gd name="T66" fmla="*/ 94 w 220"/>
                <a:gd name="T67" fmla="*/ 185 h 250"/>
                <a:gd name="T68" fmla="*/ 38 w 220"/>
                <a:gd name="T69" fmla="*/ 212 h 250"/>
                <a:gd name="T70" fmla="*/ 66 w 220"/>
                <a:gd name="T71" fmla="*/ 235 h 250"/>
                <a:gd name="T72" fmla="*/ 113 w 220"/>
                <a:gd name="T73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250">
                  <a:moveTo>
                    <a:pt x="49" y="179"/>
                  </a:moveTo>
                  <a:cubicBezTo>
                    <a:pt x="31" y="175"/>
                    <a:pt x="18" y="170"/>
                    <a:pt x="12" y="165"/>
                  </a:cubicBezTo>
                  <a:cubicBezTo>
                    <a:pt x="6" y="159"/>
                    <a:pt x="3" y="153"/>
                    <a:pt x="3" y="146"/>
                  </a:cubicBezTo>
                  <a:cubicBezTo>
                    <a:pt x="3" y="141"/>
                    <a:pt x="4" y="137"/>
                    <a:pt x="8" y="134"/>
                  </a:cubicBezTo>
                  <a:cubicBezTo>
                    <a:pt x="11" y="131"/>
                    <a:pt x="26" y="122"/>
                    <a:pt x="53" y="109"/>
                  </a:cubicBezTo>
                  <a:cubicBezTo>
                    <a:pt x="39" y="102"/>
                    <a:pt x="30" y="95"/>
                    <a:pt x="25" y="88"/>
                  </a:cubicBezTo>
                  <a:cubicBezTo>
                    <a:pt x="18" y="79"/>
                    <a:pt x="15" y="71"/>
                    <a:pt x="15" y="62"/>
                  </a:cubicBezTo>
                  <a:cubicBezTo>
                    <a:pt x="15" y="54"/>
                    <a:pt x="17" y="46"/>
                    <a:pt x="20" y="37"/>
                  </a:cubicBezTo>
                  <a:cubicBezTo>
                    <a:pt x="28" y="25"/>
                    <a:pt x="39" y="16"/>
                    <a:pt x="52" y="10"/>
                  </a:cubicBezTo>
                  <a:cubicBezTo>
                    <a:pt x="66" y="3"/>
                    <a:pt x="83" y="0"/>
                    <a:pt x="105" y="0"/>
                  </a:cubicBezTo>
                  <a:cubicBezTo>
                    <a:pt x="113" y="0"/>
                    <a:pt x="121" y="1"/>
                    <a:pt x="127" y="2"/>
                  </a:cubicBezTo>
                  <a:cubicBezTo>
                    <a:pt x="130" y="2"/>
                    <a:pt x="135" y="4"/>
                    <a:pt x="142" y="6"/>
                  </a:cubicBezTo>
                  <a:lnTo>
                    <a:pt x="150" y="8"/>
                  </a:lnTo>
                  <a:cubicBezTo>
                    <a:pt x="157" y="12"/>
                    <a:pt x="163" y="16"/>
                    <a:pt x="168" y="20"/>
                  </a:cubicBezTo>
                  <a:cubicBezTo>
                    <a:pt x="180" y="18"/>
                    <a:pt x="190" y="16"/>
                    <a:pt x="197" y="14"/>
                  </a:cubicBezTo>
                  <a:cubicBezTo>
                    <a:pt x="202" y="13"/>
                    <a:pt x="207" y="12"/>
                    <a:pt x="210" y="12"/>
                  </a:cubicBezTo>
                  <a:cubicBezTo>
                    <a:pt x="213" y="12"/>
                    <a:pt x="215" y="13"/>
                    <a:pt x="217" y="15"/>
                  </a:cubicBezTo>
                  <a:cubicBezTo>
                    <a:pt x="219" y="17"/>
                    <a:pt x="220" y="22"/>
                    <a:pt x="220" y="30"/>
                  </a:cubicBezTo>
                  <a:cubicBezTo>
                    <a:pt x="220" y="36"/>
                    <a:pt x="219" y="41"/>
                    <a:pt x="216" y="44"/>
                  </a:cubicBezTo>
                  <a:cubicBezTo>
                    <a:pt x="214" y="46"/>
                    <a:pt x="212" y="48"/>
                    <a:pt x="210" y="48"/>
                  </a:cubicBezTo>
                  <a:cubicBezTo>
                    <a:pt x="209" y="48"/>
                    <a:pt x="207" y="47"/>
                    <a:pt x="203" y="45"/>
                  </a:cubicBezTo>
                  <a:cubicBezTo>
                    <a:pt x="193" y="41"/>
                    <a:pt x="186" y="39"/>
                    <a:pt x="180" y="39"/>
                  </a:cubicBezTo>
                  <a:cubicBezTo>
                    <a:pt x="183" y="48"/>
                    <a:pt x="185" y="56"/>
                    <a:pt x="185" y="63"/>
                  </a:cubicBezTo>
                  <a:cubicBezTo>
                    <a:pt x="185" y="72"/>
                    <a:pt x="182" y="81"/>
                    <a:pt x="176" y="89"/>
                  </a:cubicBezTo>
                  <a:cubicBezTo>
                    <a:pt x="170" y="97"/>
                    <a:pt x="162" y="103"/>
                    <a:pt x="152" y="108"/>
                  </a:cubicBezTo>
                  <a:cubicBezTo>
                    <a:pt x="137" y="115"/>
                    <a:pt x="123" y="118"/>
                    <a:pt x="109" y="118"/>
                  </a:cubicBezTo>
                  <a:cubicBezTo>
                    <a:pt x="100" y="118"/>
                    <a:pt x="93" y="118"/>
                    <a:pt x="90" y="118"/>
                  </a:cubicBezTo>
                  <a:cubicBezTo>
                    <a:pt x="85" y="117"/>
                    <a:pt x="78" y="116"/>
                    <a:pt x="70" y="114"/>
                  </a:cubicBezTo>
                  <a:cubicBezTo>
                    <a:pt x="58" y="120"/>
                    <a:pt x="50" y="125"/>
                    <a:pt x="45" y="129"/>
                  </a:cubicBezTo>
                  <a:cubicBezTo>
                    <a:pt x="42" y="131"/>
                    <a:pt x="41" y="133"/>
                    <a:pt x="41" y="136"/>
                  </a:cubicBezTo>
                  <a:cubicBezTo>
                    <a:pt x="41" y="138"/>
                    <a:pt x="43" y="140"/>
                    <a:pt x="45" y="142"/>
                  </a:cubicBezTo>
                  <a:cubicBezTo>
                    <a:pt x="47" y="144"/>
                    <a:pt x="51" y="146"/>
                    <a:pt x="57" y="146"/>
                  </a:cubicBezTo>
                  <a:cubicBezTo>
                    <a:pt x="58" y="147"/>
                    <a:pt x="60" y="147"/>
                    <a:pt x="62" y="147"/>
                  </a:cubicBezTo>
                  <a:cubicBezTo>
                    <a:pt x="69" y="148"/>
                    <a:pt x="79" y="148"/>
                    <a:pt x="91" y="148"/>
                  </a:cubicBezTo>
                  <a:cubicBezTo>
                    <a:pt x="93" y="148"/>
                    <a:pt x="98" y="148"/>
                    <a:pt x="106" y="147"/>
                  </a:cubicBezTo>
                  <a:cubicBezTo>
                    <a:pt x="108" y="147"/>
                    <a:pt x="110" y="147"/>
                    <a:pt x="112" y="147"/>
                  </a:cubicBezTo>
                  <a:cubicBezTo>
                    <a:pt x="145" y="147"/>
                    <a:pt x="168" y="152"/>
                    <a:pt x="182" y="161"/>
                  </a:cubicBezTo>
                  <a:cubicBezTo>
                    <a:pt x="195" y="170"/>
                    <a:pt x="202" y="182"/>
                    <a:pt x="202" y="195"/>
                  </a:cubicBezTo>
                  <a:cubicBezTo>
                    <a:pt x="202" y="202"/>
                    <a:pt x="199" y="209"/>
                    <a:pt x="195" y="216"/>
                  </a:cubicBezTo>
                  <a:cubicBezTo>
                    <a:pt x="190" y="223"/>
                    <a:pt x="184" y="229"/>
                    <a:pt x="176" y="233"/>
                  </a:cubicBezTo>
                  <a:cubicBezTo>
                    <a:pt x="168" y="238"/>
                    <a:pt x="156" y="241"/>
                    <a:pt x="141" y="245"/>
                  </a:cubicBezTo>
                  <a:cubicBezTo>
                    <a:pt x="127" y="248"/>
                    <a:pt x="111" y="250"/>
                    <a:pt x="93" y="250"/>
                  </a:cubicBezTo>
                  <a:cubicBezTo>
                    <a:pt x="75" y="250"/>
                    <a:pt x="58" y="248"/>
                    <a:pt x="44" y="245"/>
                  </a:cubicBezTo>
                  <a:cubicBezTo>
                    <a:pt x="29" y="242"/>
                    <a:pt x="18" y="237"/>
                    <a:pt x="9" y="230"/>
                  </a:cubicBezTo>
                  <a:cubicBezTo>
                    <a:pt x="3" y="224"/>
                    <a:pt x="0" y="219"/>
                    <a:pt x="0" y="212"/>
                  </a:cubicBezTo>
                  <a:cubicBezTo>
                    <a:pt x="0" y="206"/>
                    <a:pt x="2" y="201"/>
                    <a:pt x="8" y="196"/>
                  </a:cubicBezTo>
                  <a:cubicBezTo>
                    <a:pt x="13" y="192"/>
                    <a:pt x="27" y="186"/>
                    <a:pt x="49" y="179"/>
                  </a:cubicBezTo>
                  <a:close/>
                  <a:moveTo>
                    <a:pt x="102" y="106"/>
                  </a:moveTo>
                  <a:cubicBezTo>
                    <a:pt x="111" y="106"/>
                    <a:pt x="119" y="102"/>
                    <a:pt x="125" y="95"/>
                  </a:cubicBezTo>
                  <a:cubicBezTo>
                    <a:pt x="132" y="88"/>
                    <a:pt x="135" y="77"/>
                    <a:pt x="135" y="63"/>
                  </a:cubicBezTo>
                  <a:cubicBezTo>
                    <a:pt x="135" y="43"/>
                    <a:pt x="132" y="30"/>
                    <a:pt x="126" y="23"/>
                  </a:cubicBezTo>
                  <a:cubicBezTo>
                    <a:pt x="121" y="16"/>
                    <a:pt x="112" y="13"/>
                    <a:pt x="102" y="13"/>
                  </a:cubicBezTo>
                  <a:cubicBezTo>
                    <a:pt x="100" y="13"/>
                    <a:pt x="96" y="13"/>
                    <a:pt x="90" y="14"/>
                  </a:cubicBezTo>
                  <a:cubicBezTo>
                    <a:pt x="84" y="15"/>
                    <a:pt x="78" y="19"/>
                    <a:pt x="72" y="26"/>
                  </a:cubicBezTo>
                  <a:cubicBezTo>
                    <a:pt x="67" y="34"/>
                    <a:pt x="64" y="43"/>
                    <a:pt x="64" y="55"/>
                  </a:cubicBezTo>
                  <a:cubicBezTo>
                    <a:pt x="64" y="59"/>
                    <a:pt x="64" y="65"/>
                    <a:pt x="65" y="75"/>
                  </a:cubicBezTo>
                  <a:cubicBezTo>
                    <a:pt x="66" y="79"/>
                    <a:pt x="67" y="83"/>
                    <a:pt x="69" y="86"/>
                  </a:cubicBezTo>
                  <a:cubicBezTo>
                    <a:pt x="71" y="91"/>
                    <a:pt x="74" y="94"/>
                    <a:pt x="76" y="97"/>
                  </a:cubicBezTo>
                  <a:cubicBezTo>
                    <a:pt x="79" y="100"/>
                    <a:pt x="83" y="102"/>
                    <a:pt x="87" y="103"/>
                  </a:cubicBezTo>
                  <a:cubicBezTo>
                    <a:pt x="92" y="105"/>
                    <a:pt x="97" y="106"/>
                    <a:pt x="102" y="106"/>
                  </a:cubicBezTo>
                  <a:close/>
                  <a:moveTo>
                    <a:pt x="113" y="238"/>
                  </a:moveTo>
                  <a:cubicBezTo>
                    <a:pt x="134" y="235"/>
                    <a:pt x="150" y="231"/>
                    <a:pt x="161" y="223"/>
                  </a:cubicBezTo>
                  <a:cubicBezTo>
                    <a:pt x="169" y="218"/>
                    <a:pt x="172" y="213"/>
                    <a:pt x="172" y="208"/>
                  </a:cubicBezTo>
                  <a:cubicBezTo>
                    <a:pt x="172" y="205"/>
                    <a:pt x="171" y="203"/>
                    <a:pt x="170" y="200"/>
                  </a:cubicBezTo>
                  <a:cubicBezTo>
                    <a:pt x="168" y="198"/>
                    <a:pt x="166" y="195"/>
                    <a:pt x="162" y="193"/>
                  </a:cubicBezTo>
                  <a:cubicBezTo>
                    <a:pt x="158" y="190"/>
                    <a:pt x="153" y="188"/>
                    <a:pt x="148" y="187"/>
                  </a:cubicBezTo>
                  <a:cubicBezTo>
                    <a:pt x="141" y="186"/>
                    <a:pt x="132" y="185"/>
                    <a:pt x="120" y="185"/>
                  </a:cubicBezTo>
                  <a:lnTo>
                    <a:pt x="94" y="185"/>
                  </a:lnTo>
                  <a:cubicBezTo>
                    <a:pt x="72" y="185"/>
                    <a:pt x="57" y="188"/>
                    <a:pt x="49" y="192"/>
                  </a:cubicBezTo>
                  <a:cubicBezTo>
                    <a:pt x="41" y="197"/>
                    <a:pt x="38" y="204"/>
                    <a:pt x="38" y="212"/>
                  </a:cubicBezTo>
                  <a:cubicBezTo>
                    <a:pt x="38" y="216"/>
                    <a:pt x="40" y="220"/>
                    <a:pt x="44" y="225"/>
                  </a:cubicBezTo>
                  <a:cubicBezTo>
                    <a:pt x="48" y="229"/>
                    <a:pt x="56" y="232"/>
                    <a:pt x="66" y="235"/>
                  </a:cubicBezTo>
                  <a:cubicBezTo>
                    <a:pt x="76" y="237"/>
                    <a:pt x="87" y="238"/>
                    <a:pt x="98" y="238"/>
                  </a:cubicBezTo>
                  <a:cubicBezTo>
                    <a:pt x="102" y="238"/>
                    <a:pt x="107" y="238"/>
                    <a:pt x="113" y="23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8" name="Freeform 60"/>
            <p:cNvSpPr>
              <a:spLocks noEditPoints="1"/>
            </p:cNvSpPr>
            <p:nvPr userDrawn="1"/>
          </p:nvSpPr>
          <p:spPr bwMode="auto">
            <a:xfrm>
              <a:off x="8198002" y="5632488"/>
              <a:ext cx="61329" cy="55196"/>
            </a:xfrm>
            <a:custGeom>
              <a:avLst/>
              <a:gdLst>
                <a:gd name="T0" fmla="*/ 3 w 171"/>
                <a:gd name="T1" fmla="*/ 59 h 160"/>
                <a:gd name="T2" fmla="*/ 12 w 171"/>
                <a:gd name="T3" fmla="*/ 38 h 160"/>
                <a:gd name="T4" fmla="*/ 37 w 171"/>
                <a:gd name="T5" fmla="*/ 15 h 160"/>
                <a:gd name="T6" fmla="*/ 61 w 171"/>
                <a:gd name="T7" fmla="*/ 3 h 160"/>
                <a:gd name="T8" fmla="*/ 83 w 171"/>
                <a:gd name="T9" fmla="*/ 0 h 160"/>
                <a:gd name="T10" fmla="*/ 115 w 171"/>
                <a:gd name="T11" fmla="*/ 3 h 160"/>
                <a:gd name="T12" fmla="*/ 135 w 171"/>
                <a:gd name="T13" fmla="*/ 10 h 160"/>
                <a:gd name="T14" fmla="*/ 154 w 171"/>
                <a:gd name="T15" fmla="*/ 25 h 160"/>
                <a:gd name="T16" fmla="*/ 166 w 171"/>
                <a:gd name="T17" fmla="*/ 42 h 160"/>
                <a:gd name="T18" fmla="*/ 170 w 171"/>
                <a:gd name="T19" fmla="*/ 66 h 160"/>
                <a:gd name="T20" fmla="*/ 147 w 171"/>
                <a:gd name="T21" fmla="*/ 66 h 160"/>
                <a:gd name="T22" fmla="*/ 105 w 171"/>
                <a:gd name="T23" fmla="*/ 64 h 160"/>
                <a:gd name="T24" fmla="*/ 89 w 171"/>
                <a:gd name="T25" fmla="*/ 63 h 160"/>
                <a:gd name="T26" fmla="*/ 66 w 171"/>
                <a:gd name="T27" fmla="*/ 63 h 160"/>
                <a:gd name="T28" fmla="*/ 48 w 171"/>
                <a:gd name="T29" fmla="*/ 63 h 160"/>
                <a:gd name="T30" fmla="*/ 48 w 171"/>
                <a:gd name="T31" fmla="*/ 68 h 160"/>
                <a:gd name="T32" fmla="*/ 50 w 171"/>
                <a:gd name="T33" fmla="*/ 88 h 160"/>
                <a:gd name="T34" fmla="*/ 58 w 171"/>
                <a:gd name="T35" fmla="*/ 107 h 160"/>
                <a:gd name="T36" fmla="*/ 72 w 171"/>
                <a:gd name="T37" fmla="*/ 121 h 160"/>
                <a:gd name="T38" fmla="*/ 89 w 171"/>
                <a:gd name="T39" fmla="*/ 130 h 160"/>
                <a:gd name="T40" fmla="*/ 101 w 171"/>
                <a:gd name="T41" fmla="*/ 133 h 160"/>
                <a:gd name="T42" fmla="*/ 122 w 171"/>
                <a:gd name="T43" fmla="*/ 132 h 160"/>
                <a:gd name="T44" fmla="*/ 140 w 171"/>
                <a:gd name="T45" fmla="*/ 127 h 160"/>
                <a:gd name="T46" fmla="*/ 158 w 171"/>
                <a:gd name="T47" fmla="*/ 118 h 160"/>
                <a:gd name="T48" fmla="*/ 171 w 171"/>
                <a:gd name="T49" fmla="*/ 126 h 160"/>
                <a:gd name="T50" fmla="*/ 133 w 171"/>
                <a:gd name="T51" fmla="*/ 152 h 160"/>
                <a:gd name="T52" fmla="*/ 89 w 171"/>
                <a:gd name="T53" fmla="*/ 160 h 160"/>
                <a:gd name="T54" fmla="*/ 62 w 171"/>
                <a:gd name="T55" fmla="*/ 158 h 160"/>
                <a:gd name="T56" fmla="*/ 36 w 171"/>
                <a:gd name="T57" fmla="*/ 147 h 160"/>
                <a:gd name="T58" fmla="*/ 17 w 171"/>
                <a:gd name="T59" fmla="*/ 131 h 160"/>
                <a:gd name="T60" fmla="*/ 5 w 171"/>
                <a:gd name="T61" fmla="*/ 110 h 160"/>
                <a:gd name="T62" fmla="*/ 0 w 171"/>
                <a:gd name="T63" fmla="*/ 88 h 160"/>
                <a:gd name="T64" fmla="*/ 3 w 171"/>
                <a:gd name="T65" fmla="*/ 59 h 160"/>
                <a:gd name="T66" fmla="*/ 124 w 171"/>
                <a:gd name="T67" fmla="*/ 51 h 160"/>
                <a:gd name="T68" fmla="*/ 119 w 171"/>
                <a:gd name="T69" fmla="*/ 31 h 160"/>
                <a:gd name="T70" fmla="*/ 106 w 171"/>
                <a:gd name="T71" fmla="*/ 17 h 160"/>
                <a:gd name="T72" fmla="*/ 87 w 171"/>
                <a:gd name="T73" fmla="*/ 12 h 160"/>
                <a:gd name="T74" fmla="*/ 62 w 171"/>
                <a:gd name="T75" fmla="*/ 22 h 160"/>
                <a:gd name="T76" fmla="*/ 49 w 171"/>
                <a:gd name="T77" fmla="*/ 52 h 160"/>
                <a:gd name="T78" fmla="*/ 97 w 171"/>
                <a:gd name="T79" fmla="*/ 52 h 160"/>
                <a:gd name="T80" fmla="*/ 110 w 171"/>
                <a:gd name="T81" fmla="*/ 51 h 160"/>
                <a:gd name="T82" fmla="*/ 118 w 171"/>
                <a:gd name="T83" fmla="*/ 51 h 160"/>
                <a:gd name="T84" fmla="*/ 124 w 171"/>
                <a:gd name="T85" fmla="*/ 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3" y="59"/>
                  </a:moveTo>
                  <a:cubicBezTo>
                    <a:pt x="6" y="48"/>
                    <a:pt x="9" y="42"/>
                    <a:pt x="12" y="38"/>
                  </a:cubicBezTo>
                  <a:cubicBezTo>
                    <a:pt x="20" y="28"/>
                    <a:pt x="28" y="20"/>
                    <a:pt x="37" y="15"/>
                  </a:cubicBezTo>
                  <a:cubicBezTo>
                    <a:pt x="46" y="9"/>
                    <a:pt x="54" y="5"/>
                    <a:pt x="61" y="3"/>
                  </a:cubicBezTo>
                  <a:cubicBezTo>
                    <a:pt x="70" y="1"/>
                    <a:pt x="78" y="0"/>
                    <a:pt x="83" y="0"/>
                  </a:cubicBezTo>
                  <a:cubicBezTo>
                    <a:pt x="96" y="0"/>
                    <a:pt x="107" y="1"/>
                    <a:pt x="115" y="3"/>
                  </a:cubicBezTo>
                  <a:cubicBezTo>
                    <a:pt x="123" y="4"/>
                    <a:pt x="130" y="7"/>
                    <a:pt x="135" y="10"/>
                  </a:cubicBezTo>
                  <a:cubicBezTo>
                    <a:pt x="143" y="15"/>
                    <a:pt x="149" y="20"/>
                    <a:pt x="154" y="25"/>
                  </a:cubicBezTo>
                  <a:cubicBezTo>
                    <a:pt x="159" y="30"/>
                    <a:pt x="163" y="35"/>
                    <a:pt x="166" y="42"/>
                  </a:cubicBezTo>
                  <a:cubicBezTo>
                    <a:pt x="169" y="49"/>
                    <a:pt x="170" y="57"/>
                    <a:pt x="170" y="66"/>
                  </a:cubicBezTo>
                  <a:lnTo>
                    <a:pt x="147" y="66"/>
                  </a:lnTo>
                  <a:cubicBezTo>
                    <a:pt x="141" y="66"/>
                    <a:pt x="127" y="65"/>
                    <a:pt x="105" y="64"/>
                  </a:cubicBezTo>
                  <a:cubicBezTo>
                    <a:pt x="97" y="63"/>
                    <a:pt x="92" y="63"/>
                    <a:pt x="89" y="63"/>
                  </a:cubicBezTo>
                  <a:cubicBezTo>
                    <a:pt x="88" y="63"/>
                    <a:pt x="80" y="63"/>
                    <a:pt x="66" y="63"/>
                  </a:cubicBezTo>
                  <a:lnTo>
                    <a:pt x="48" y="63"/>
                  </a:lnTo>
                  <a:cubicBezTo>
                    <a:pt x="48" y="65"/>
                    <a:pt x="48" y="67"/>
                    <a:pt x="48" y="68"/>
                  </a:cubicBezTo>
                  <a:cubicBezTo>
                    <a:pt x="48" y="74"/>
                    <a:pt x="49" y="81"/>
                    <a:pt x="50" y="88"/>
                  </a:cubicBezTo>
                  <a:cubicBezTo>
                    <a:pt x="52" y="95"/>
                    <a:pt x="55" y="102"/>
                    <a:pt x="58" y="107"/>
                  </a:cubicBezTo>
                  <a:cubicBezTo>
                    <a:pt x="62" y="112"/>
                    <a:pt x="67" y="117"/>
                    <a:pt x="72" y="121"/>
                  </a:cubicBezTo>
                  <a:cubicBezTo>
                    <a:pt x="77" y="125"/>
                    <a:pt x="83" y="128"/>
                    <a:pt x="89" y="130"/>
                  </a:cubicBezTo>
                  <a:lnTo>
                    <a:pt x="101" y="133"/>
                  </a:lnTo>
                  <a:cubicBezTo>
                    <a:pt x="111" y="133"/>
                    <a:pt x="118" y="133"/>
                    <a:pt x="122" y="132"/>
                  </a:cubicBezTo>
                  <a:cubicBezTo>
                    <a:pt x="129" y="131"/>
                    <a:pt x="135" y="129"/>
                    <a:pt x="140" y="127"/>
                  </a:cubicBezTo>
                  <a:cubicBezTo>
                    <a:pt x="145" y="126"/>
                    <a:pt x="151" y="122"/>
                    <a:pt x="158" y="118"/>
                  </a:cubicBezTo>
                  <a:cubicBezTo>
                    <a:pt x="163" y="121"/>
                    <a:pt x="167" y="124"/>
                    <a:pt x="171" y="126"/>
                  </a:cubicBezTo>
                  <a:cubicBezTo>
                    <a:pt x="158" y="138"/>
                    <a:pt x="146" y="147"/>
                    <a:pt x="133" y="152"/>
                  </a:cubicBezTo>
                  <a:cubicBezTo>
                    <a:pt x="119" y="157"/>
                    <a:pt x="105" y="160"/>
                    <a:pt x="89" y="160"/>
                  </a:cubicBezTo>
                  <a:cubicBezTo>
                    <a:pt x="78" y="160"/>
                    <a:pt x="69" y="159"/>
                    <a:pt x="62" y="158"/>
                  </a:cubicBezTo>
                  <a:cubicBezTo>
                    <a:pt x="52" y="155"/>
                    <a:pt x="44" y="152"/>
                    <a:pt x="36" y="147"/>
                  </a:cubicBezTo>
                  <a:cubicBezTo>
                    <a:pt x="29" y="143"/>
                    <a:pt x="22" y="137"/>
                    <a:pt x="17" y="131"/>
                  </a:cubicBezTo>
                  <a:cubicBezTo>
                    <a:pt x="12" y="124"/>
                    <a:pt x="8" y="117"/>
                    <a:pt x="5" y="110"/>
                  </a:cubicBezTo>
                  <a:cubicBezTo>
                    <a:pt x="1" y="101"/>
                    <a:pt x="0" y="93"/>
                    <a:pt x="0" y="88"/>
                  </a:cubicBezTo>
                  <a:cubicBezTo>
                    <a:pt x="0" y="77"/>
                    <a:pt x="1" y="67"/>
                    <a:pt x="3" y="59"/>
                  </a:cubicBezTo>
                  <a:close/>
                  <a:moveTo>
                    <a:pt x="124" y="51"/>
                  </a:moveTo>
                  <a:cubicBezTo>
                    <a:pt x="124" y="44"/>
                    <a:pt x="122" y="38"/>
                    <a:pt x="119" y="31"/>
                  </a:cubicBezTo>
                  <a:cubicBezTo>
                    <a:pt x="116" y="25"/>
                    <a:pt x="112" y="20"/>
                    <a:pt x="106" y="17"/>
                  </a:cubicBezTo>
                  <a:cubicBezTo>
                    <a:pt x="99" y="13"/>
                    <a:pt x="93" y="12"/>
                    <a:pt x="87" y="12"/>
                  </a:cubicBezTo>
                  <a:cubicBezTo>
                    <a:pt x="78" y="12"/>
                    <a:pt x="69" y="15"/>
                    <a:pt x="62" y="22"/>
                  </a:cubicBezTo>
                  <a:cubicBezTo>
                    <a:pt x="54" y="30"/>
                    <a:pt x="50" y="39"/>
                    <a:pt x="49" y="52"/>
                  </a:cubicBezTo>
                  <a:lnTo>
                    <a:pt x="97" y="52"/>
                  </a:lnTo>
                  <a:cubicBezTo>
                    <a:pt x="100" y="52"/>
                    <a:pt x="104" y="52"/>
                    <a:pt x="110" y="51"/>
                  </a:cubicBezTo>
                  <a:cubicBezTo>
                    <a:pt x="114" y="51"/>
                    <a:pt x="116" y="51"/>
                    <a:pt x="118" y="51"/>
                  </a:cubicBezTo>
                  <a:cubicBezTo>
                    <a:pt x="119" y="51"/>
                    <a:pt x="121" y="51"/>
                    <a:pt x="124" y="5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59" name="Group 58"/>
            <p:cNvGrpSpPr/>
            <p:nvPr userDrawn="1"/>
          </p:nvGrpSpPr>
          <p:grpSpPr>
            <a:xfrm>
              <a:off x="7839619" y="5105400"/>
              <a:ext cx="545019" cy="308987"/>
              <a:chOff x="2916045" y="5334626"/>
              <a:chExt cx="1554588" cy="8813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 62"/>
              <p:cNvSpPr>
                <a:spLocks/>
              </p:cNvSpPr>
              <p:nvPr userDrawn="1"/>
            </p:nvSpPr>
            <p:spPr bwMode="auto">
              <a:xfrm>
                <a:off x="4287019" y="5640646"/>
                <a:ext cx="20403" cy="24482"/>
              </a:xfrm>
              <a:custGeom>
                <a:avLst/>
                <a:gdLst>
                  <a:gd name="T0" fmla="*/ 0 w 38"/>
                  <a:gd name="T1" fmla="*/ 0 h 54"/>
                  <a:gd name="T2" fmla="*/ 36 w 38"/>
                  <a:gd name="T3" fmla="*/ 43 h 54"/>
                  <a:gd name="T4" fmla="*/ 6 w 38"/>
                  <a:gd name="T5" fmla="*/ 31 h 54"/>
                  <a:gd name="T6" fmla="*/ 30 w 38"/>
                  <a:gd name="T7" fmla="*/ 37 h 54"/>
                  <a:gd name="T8" fmla="*/ 0 w 3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4">
                    <a:moveTo>
                      <a:pt x="0" y="0"/>
                    </a:moveTo>
                    <a:cubicBezTo>
                      <a:pt x="17" y="10"/>
                      <a:pt x="38" y="15"/>
                      <a:pt x="36" y="43"/>
                    </a:cubicBezTo>
                    <a:cubicBezTo>
                      <a:pt x="35" y="54"/>
                      <a:pt x="11" y="37"/>
                      <a:pt x="6" y="31"/>
                    </a:cubicBezTo>
                    <a:cubicBezTo>
                      <a:pt x="17" y="30"/>
                      <a:pt x="19" y="38"/>
                      <a:pt x="30" y="37"/>
                    </a:cubicBezTo>
                    <a:cubicBezTo>
                      <a:pt x="27" y="18"/>
                      <a:pt x="2" y="21"/>
                      <a:pt x="0" y="0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3"/>
              <p:cNvSpPr>
                <a:spLocks/>
              </p:cNvSpPr>
              <p:nvPr userDrawn="1"/>
            </p:nvSpPr>
            <p:spPr bwMode="auto">
              <a:xfrm>
                <a:off x="4205413" y="5656967"/>
                <a:ext cx="36724" cy="36724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6 w 79"/>
                  <a:gd name="T5" fmla="*/ 85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cubicBezTo>
                      <a:pt x="18" y="49"/>
                      <a:pt x="43" y="18"/>
                      <a:pt x="79" y="0"/>
                    </a:cubicBezTo>
                    <a:cubicBezTo>
                      <a:pt x="51" y="25"/>
                      <a:pt x="21" y="48"/>
                      <a:pt x="6" y="85"/>
                    </a:cubicBez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4"/>
              <p:cNvSpPr>
                <a:spLocks/>
              </p:cNvSpPr>
              <p:nvPr userDrawn="1"/>
            </p:nvSpPr>
            <p:spPr bwMode="auto">
              <a:xfrm>
                <a:off x="3266949" y="5734493"/>
                <a:ext cx="775253" cy="338665"/>
              </a:xfrm>
              <a:custGeom>
                <a:avLst/>
                <a:gdLst>
                  <a:gd name="T0" fmla="*/ 0 w 1681"/>
                  <a:gd name="T1" fmla="*/ 0 h 740"/>
                  <a:gd name="T2" fmla="*/ 5 w 1681"/>
                  <a:gd name="T3" fmla="*/ 624 h 740"/>
                  <a:gd name="T4" fmla="*/ 900 w 1681"/>
                  <a:gd name="T5" fmla="*/ 614 h 740"/>
                  <a:gd name="T6" fmla="*/ 1623 w 1681"/>
                  <a:gd name="T7" fmla="*/ 624 h 740"/>
                  <a:gd name="T8" fmla="*/ 1644 w 1681"/>
                  <a:gd name="T9" fmla="*/ 116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1" h="740">
                    <a:moveTo>
                      <a:pt x="0" y="0"/>
                    </a:moveTo>
                    <a:cubicBezTo>
                      <a:pt x="0" y="151"/>
                      <a:pt x="5" y="624"/>
                      <a:pt x="5" y="624"/>
                    </a:cubicBezTo>
                    <a:cubicBezTo>
                      <a:pt x="318" y="462"/>
                      <a:pt x="678" y="499"/>
                      <a:pt x="900" y="614"/>
                    </a:cubicBezTo>
                    <a:cubicBezTo>
                      <a:pt x="1142" y="740"/>
                      <a:pt x="1491" y="711"/>
                      <a:pt x="1623" y="624"/>
                    </a:cubicBezTo>
                    <a:cubicBezTo>
                      <a:pt x="1681" y="607"/>
                      <a:pt x="1644" y="308"/>
                      <a:pt x="1644" y="116"/>
                    </a:cubicBezTo>
                  </a:path>
                </a:pathLst>
              </a:custGeom>
              <a:solidFill>
                <a:srgbClr val="FFFFFF"/>
              </a:solidFill>
              <a:ln w="7" cap="flat">
                <a:solidFill>
                  <a:srgbClr val="100F0D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5"/>
              <p:cNvSpPr>
                <a:spLocks/>
              </p:cNvSpPr>
              <p:nvPr userDrawn="1"/>
            </p:nvSpPr>
            <p:spPr bwMode="auto">
              <a:xfrm>
                <a:off x="3295512" y="5681448"/>
                <a:ext cx="709969" cy="367225"/>
              </a:xfrm>
              <a:custGeom>
                <a:avLst/>
                <a:gdLst>
                  <a:gd name="T0" fmla="*/ 1490 w 1539"/>
                  <a:gd name="T1" fmla="*/ 201 h 795"/>
                  <a:gd name="T2" fmla="*/ 1524 w 1539"/>
                  <a:gd name="T3" fmla="*/ 704 h 795"/>
                  <a:gd name="T4" fmla="*/ 1010 w 1539"/>
                  <a:gd name="T5" fmla="*/ 686 h 795"/>
                  <a:gd name="T6" fmla="*/ 9 w 1539"/>
                  <a:gd name="T7" fmla="*/ 649 h 795"/>
                  <a:gd name="T8" fmla="*/ 15 w 1539"/>
                  <a:gd name="T9" fmla="*/ 17 h 795"/>
                  <a:gd name="T10" fmla="*/ 1490 w 1539"/>
                  <a:gd name="T11" fmla="*/ 201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9" h="795">
                    <a:moveTo>
                      <a:pt x="1490" y="201"/>
                    </a:moveTo>
                    <a:cubicBezTo>
                      <a:pt x="1539" y="273"/>
                      <a:pt x="1522" y="583"/>
                      <a:pt x="1524" y="704"/>
                    </a:cubicBezTo>
                    <a:cubicBezTo>
                      <a:pt x="1483" y="697"/>
                      <a:pt x="1259" y="795"/>
                      <a:pt x="1010" y="686"/>
                    </a:cubicBezTo>
                    <a:cubicBezTo>
                      <a:pt x="258" y="392"/>
                      <a:pt x="0" y="634"/>
                      <a:pt x="9" y="649"/>
                    </a:cubicBezTo>
                    <a:cubicBezTo>
                      <a:pt x="3" y="646"/>
                      <a:pt x="9" y="122"/>
                      <a:pt x="15" y="17"/>
                    </a:cubicBezTo>
                    <a:cubicBezTo>
                      <a:pt x="32" y="0"/>
                      <a:pt x="1509" y="189"/>
                      <a:pt x="1490" y="201"/>
                    </a:cubicBezTo>
                  </a:path>
                </a:pathLst>
              </a:custGeom>
              <a:solidFill>
                <a:srgbClr val="569FC6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6"/>
              <p:cNvSpPr>
                <a:spLocks/>
              </p:cNvSpPr>
              <p:nvPr userDrawn="1"/>
            </p:nvSpPr>
            <p:spPr bwMode="auto">
              <a:xfrm>
                <a:off x="4368625" y="5559040"/>
                <a:ext cx="28563" cy="12242"/>
              </a:xfrm>
              <a:custGeom>
                <a:avLst/>
                <a:gdLst>
                  <a:gd name="T0" fmla="*/ 0 w 58"/>
                  <a:gd name="T1" fmla="*/ 0 h 27"/>
                  <a:gd name="T2" fmla="*/ 58 w 58"/>
                  <a:gd name="T3" fmla="*/ 27 h 27"/>
                  <a:gd name="T4" fmla="*/ 0 w 5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7">
                    <a:moveTo>
                      <a:pt x="0" y="0"/>
                    </a:moveTo>
                    <a:cubicBezTo>
                      <a:pt x="26" y="2"/>
                      <a:pt x="43" y="13"/>
                      <a:pt x="58" y="27"/>
                    </a:cubicBezTo>
                    <a:cubicBezTo>
                      <a:pt x="34" y="23"/>
                      <a:pt x="20" y="8"/>
                      <a:pt x="0" y="0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7"/>
              <p:cNvSpPr>
                <a:spLocks/>
              </p:cNvSpPr>
              <p:nvPr userDrawn="1"/>
            </p:nvSpPr>
            <p:spPr bwMode="auto">
              <a:xfrm>
                <a:off x="4001399" y="5771215"/>
                <a:ext cx="24482" cy="28563"/>
              </a:xfrm>
              <a:custGeom>
                <a:avLst/>
                <a:gdLst>
                  <a:gd name="T0" fmla="*/ 0 w 49"/>
                  <a:gd name="T1" fmla="*/ 0 h 58"/>
                  <a:gd name="T2" fmla="*/ 49 w 49"/>
                  <a:gd name="T3" fmla="*/ 45 h 58"/>
                  <a:gd name="T4" fmla="*/ 36 w 49"/>
                  <a:gd name="T5" fmla="*/ 58 h 58"/>
                  <a:gd name="T6" fmla="*/ 45 w 49"/>
                  <a:gd name="T7" fmla="*/ 49 h 58"/>
                  <a:gd name="T8" fmla="*/ 0 w 4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0" y="0"/>
                    </a:moveTo>
                    <a:cubicBezTo>
                      <a:pt x="19" y="12"/>
                      <a:pt x="30" y="33"/>
                      <a:pt x="49" y="45"/>
                    </a:cubicBezTo>
                    <a:cubicBezTo>
                      <a:pt x="47" y="51"/>
                      <a:pt x="42" y="56"/>
                      <a:pt x="36" y="58"/>
                    </a:cubicBezTo>
                    <a:cubicBezTo>
                      <a:pt x="37" y="53"/>
                      <a:pt x="41" y="51"/>
                      <a:pt x="45" y="49"/>
                    </a:cubicBezTo>
                    <a:cubicBezTo>
                      <a:pt x="32" y="30"/>
                      <a:pt x="12" y="19"/>
                      <a:pt x="0" y="0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8"/>
              <p:cNvSpPr>
                <a:spLocks/>
              </p:cNvSpPr>
              <p:nvPr userDrawn="1"/>
            </p:nvSpPr>
            <p:spPr bwMode="auto">
              <a:xfrm>
                <a:off x="4376785" y="5603924"/>
                <a:ext cx="20403" cy="8161"/>
              </a:xfrm>
              <a:custGeom>
                <a:avLst/>
                <a:gdLst>
                  <a:gd name="T0" fmla="*/ 0 w 40"/>
                  <a:gd name="T1" fmla="*/ 18 h 23"/>
                  <a:gd name="T2" fmla="*/ 40 w 40"/>
                  <a:gd name="T3" fmla="*/ 0 h 23"/>
                  <a:gd name="T4" fmla="*/ 4 w 40"/>
                  <a:gd name="T5" fmla="*/ 23 h 23"/>
                  <a:gd name="T6" fmla="*/ 0 w 40"/>
                  <a:gd name="T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3">
                    <a:moveTo>
                      <a:pt x="0" y="18"/>
                    </a:moveTo>
                    <a:cubicBezTo>
                      <a:pt x="12" y="11"/>
                      <a:pt x="24" y="4"/>
                      <a:pt x="40" y="0"/>
                    </a:cubicBezTo>
                    <a:cubicBezTo>
                      <a:pt x="33" y="13"/>
                      <a:pt x="15" y="15"/>
                      <a:pt x="4" y="23"/>
                    </a:cubicBezTo>
                    <a:cubicBezTo>
                      <a:pt x="4" y="20"/>
                      <a:pt x="3" y="17"/>
                      <a:pt x="0" y="18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9"/>
              <p:cNvSpPr>
                <a:spLocks/>
              </p:cNvSpPr>
              <p:nvPr userDrawn="1"/>
            </p:nvSpPr>
            <p:spPr bwMode="auto">
              <a:xfrm>
                <a:off x="2940527" y="5612085"/>
                <a:ext cx="1440340" cy="342744"/>
              </a:xfrm>
              <a:custGeom>
                <a:avLst/>
                <a:gdLst>
                  <a:gd name="T0" fmla="*/ 3109 w 3113"/>
                  <a:gd name="T1" fmla="*/ 1 h 747"/>
                  <a:gd name="T2" fmla="*/ 3015 w 3113"/>
                  <a:gd name="T3" fmla="*/ 41 h 747"/>
                  <a:gd name="T4" fmla="*/ 2183 w 3113"/>
                  <a:gd name="T5" fmla="*/ 507 h 747"/>
                  <a:gd name="T6" fmla="*/ 1977 w 3113"/>
                  <a:gd name="T7" fmla="*/ 618 h 747"/>
                  <a:gd name="T8" fmla="*/ 1749 w 3113"/>
                  <a:gd name="T9" fmla="*/ 551 h 747"/>
                  <a:gd name="T10" fmla="*/ 175 w 3113"/>
                  <a:gd name="T11" fmla="*/ 73 h 747"/>
                  <a:gd name="T12" fmla="*/ 90 w 3113"/>
                  <a:gd name="T13" fmla="*/ 64 h 747"/>
                  <a:gd name="T14" fmla="*/ 45 w 3113"/>
                  <a:gd name="T15" fmla="*/ 59 h 747"/>
                  <a:gd name="T16" fmla="*/ 0 w 3113"/>
                  <a:gd name="T17" fmla="*/ 64 h 747"/>
                  <a:gd name="T18" fmla="*/ 108 w 3113"/>
                  <a:gd name="T19" fmla="*/ 100 h 747"/>
                  <a:gd name="T20" fmla="*/ 242 w 3113"/>
                  <a:gd name="T21" fmla="*/ 140 h 747"/>
                  <a:gd name="T22" fmla="*/ 582 w 3113"/>
                  <a:gd name="T23" fmla="*/ 243 h 747"/>
                  <a:gd name="T24" fmla="*/ 787 w 3113"/>
                  <a:gd name="T25" fmla="*/ 310 h 747"/>
                  <a:gd name="T26" fmla="*/ 850 w 3113"/>
                  <a:gd name="T27" fmla="*/ 328 h 747"/>
                  <a:gd name="T28" fmla="*/ 1659 w 3113"/>
                  <a:gd name="T29" fmla="*/ 627 h 747"/>
                  <a:gd name="T30" fmla="*/ 1704 w 3113"/>
                  <a:gd name="T31" fmla="*/ 650 h 747"/>
                  <a:gd name="T32" fmla="*/ 2013 w 3113"/>
                  <a:gd name="T33" fmla="*/ 712 h 747"/>
                  <a:gd name="T34" fmla="*/ 2102 w 3113"/>
                  <a:gd name="T35" fmla="*/ 645 h 747"/>
                  <a:gd name="T36" fmla="*/ 2845 w 3113"/>
                  <a:gd name="T37" fmla="*/ 171 h 747"/>
                  <a:gd name="T38" fmla="*/ 3041 w 3113"/>
                  <a:gd name="T39" fmla="*/ 46 h 747"/>
                  <a:gd name="T40" fmla="*/ 3113 w 3113"/>
                  <a:gd name="T41" fmla="*/ 6 h 747"/>
                  <a:gd name="T42" fmla="*/ 3109 w 3113"/>
                  <a:gd name="T43" fmla="*/ 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3" h="747">
                    <a:moveTo>
                      <a:pt x="3109" y="1"/>
                    </a:moveTo>
                    <a:cubicBezTo>
                      <a:pt x="3076" y="14"/>
                      <a:pt x="3048" y="30"/>
                      <a:pt x="3015" y="41"/>
                    </a:cubicBezTo>
                    <a:cubicBezTo>
                      <a:pt x="2808" y="149"/>
                      <a:pt x="2235" y="472"/>
                      <a:pt x="2183" y="507"/>
                    </a:cubicBezTo>
                    <a:cubicBezTo>
                      <a:pt x="2120" y="548"/>
                      <a:pt x="2064" y="615"/>
                      <a:pt x="1977" y="618"/>
                    </a:cubicBezTo>
                    <a:cubicBezTo>
                      <a:pt x="1903" y="621"/>
                      <a:pt x="1825" y="580"/>
                      <a:pt x="1749" y="551"/>
                    </a:cubicBezTo>
                    <a:cubicBezTo>
                      <a:pt x="1258" y="364"/>
                      <a:pt x="723" y="180"/>
                      <a:pt x="175" y="73"/>
                    </a:cubicBezTo>
                    <a:cubicBezTo>
                      <a:pt x="144" y="73"/>
                      <a:pt x="123" y="62"/>
                      <a:pt x="90" y="64"/>
                    </a:cubicBezTo>
                    <a:cubicBezTo>
                      <a:pt x="74" y="63"/>
                      <a:pt x="64" y="57"/>
                      <a:pt x="45" y="59"/>
                    </a:cubicBezTo>
                    <a:cubicBezTo>
                      <a:pt x="31" y="62"/>
                      <a:pt x="6" y="54"/>
                      <a:pt x="0" y="64"/>
                    </a:cubicBezTo>
                    <a:cubicBezTo>
                      <a:pt x="40" y="71"/>
                      <a:pt x="73" y="87"/>
                      <a:pt x="108" y="100"/>
                    </a:cubicBezTo>
                    <a:cubicBezTo>
                      <a:pt x="152" y="113"/>
                      <a:pt x="199" y="124"/>
                      <a:pt x="242" y="140"/>
                    </a:cubicBezTo>
                    <a:cubicBezTo>
                      <a:pt x="357" y="172"/>
                      <a:pt x="472" y="205"/>
                      <a:pt x="582" y="243"/>
                    </a:cubicBezTo>
                    <a:cubicBezTo>
                      <a:pt x="652" y="264"/>
                      <a:pt x="727" y="280"/>
                      <a:pt x="787" y="310"/>
                    </a:cubicBezTo>
                    <a:lnTo>
                      <a:pt x="850" y="328"/>
                    </a:lnTo>
                    <a:cubicBezTo>
                      <a:pt x="1127" y="421"/>
                      <a:pt x="1408" y="509"/>
                      <a:pt x="1659" y="627"/>
                    </a:cubicBezTo>
                    <a:cubicBezTo>
                      <a:pt x="1677" y="632"/>
                      <a:pt x="1692" y="640"/>
                      <a:pt x="1704" y="650"/>
                    </a:cubicBezTo>
                    <a:cubicBezTo>
                      <a:pt x="1804" y="664"/>
                      <a:pt x="1904" y="747"/>
                      <a:pt x="2013" y="712"/>
                    </a:cubicBezTo>
                    <a:cubicBezTo>
                      <a:pt x="2040" y="704"/>
                      <a:pt x="2072" y="667"/>
                      <a:pt x="2102" y="645"/>
                    </a:cubicBezTo>
                    <a:cubicBezTo>
                      <a:pt x="2198" y="577"/>
                      <a:pt x="2704" y="248"/>
                      <a:pt x="2845" y="171"/>
                    </a:cubicBezTo>
                    <a:cubicBezTo>
                      <a:pt x="2908" y="127"/>
                      <a:pt x="2976" y="88"/>
                      <a:pt x="3041" y="46"/>
                    </a:cubicBezTo>
                    <a:cubicBezTo>
                      <a:pt x="3064" y="32"/>
                      <a:pt x="3089" y="19"/>
                      <a:pt x="3113" y="6"/>
                    </a:cubicBezTo>
                    <a:cubicBezTo>
                      <a:pt x="3113" y="3"/>
                      <a:pt x="3112" y="0"/>
                      <a:pt x="3109" y="1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0"/>
              <p:cNvSpPr>
                <a:spLocks/>
              </p:cNvSpPr>
              <p:nvPr userDrawn="1"/>
            </p:nvSpPr>
            <p:spPr bwMode="auto">
              <a:xfrm>
                <a:off x="3707619" y="5901784"/>
                <a:ext cx="20403" cy="8161"/>
              </a:xfrm>
              <a:custGeom>
                <a:avLst/>
                <a:gdLst>
                  <a:gd name="T0" fmla="*/ 0 w 45"/>
                  <a:gd name="T1" fmla="*/ 0 h 23"/>
                  <a:gd name="T2" fmla="*/ 45 w 45"/>
                  <a:gd name="T3" fmla="*/ 23 h 23"/>
                  <a:gd name="T4" fmla="*/ 0 w 45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3">
                    <a:moveTo>
                      <a:pt x="0" y="0"/>
                    </a:moveTo>
                    <a:cubicBezTo>
                      <a:pt x="18" y="5"/>
                      <a:pt x="33" y="13"/>
                      <a:pt x="45" y="23"/>
                    </a:cubicBezTo>
                    <a:cubicBezTo>
                      <a:pt x="28" y="18"/>
                      <a:pt x="13" y="10"/>
                      <a:pt x="0" y="0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1"/>
              <p:cNvSpPr>
                <a:spLocks/>
              </p:cNvSpPr>
              <p:nvPr userDrawn="1"/>
            </p:nvSpPr>
            <p:spPr bwMode="auto">
              <a:xfrm>
                <a:off x="3638256" y="5375429"/>
                <a:ext cx="775253" cy="216256"/>
              </a:xfrm>
              <a:custGeom>
                <a:avLst/>
                <a:gdLst>
                  <a:gd name="T0" fmla="*/ 1677 w 1677"/>
                  <a:gd name="T1" fmla="*/ 469 h 469"/>
                  <a:gd name="T2" fmla="*/ 1422 w 1677"/>
                  <a:gd name="T3" fmla="*/ 393 h 469"/>
                  <a:gd name="T4" fmla="*/ 1176 w 1677"/>
                  <a:gd name="T5" fmla="*/ 300 h 469"/>
                  <a:gd name="T6" fmla="*/ 0 w 1677"/>
                  <a:gd name="T7" fmla="*/ 0 h 469"/>
                  <a:gd name="T8" fmla="*/ 1579 w 1677"/>
                  <a:gd name="T9" fmla="*/ 402 h 469"/>
                  <a:gd name="T10" fmla="*/ 1637 w 1677"/>
                  <a:gd name="T11" fmla="*/ 429 h 469"/>
                  <a:gd name="T12" fmla="*/ 1677 w 1677"/>
                  <a:gd name="T13" fmla="*/ 461 h 469"/>
                  <a:gd name="T14" fmla="*/ 1677 w 1677"/>
                  <a:gd name="T1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7" h="469">
                    <a:moveTo>
                      <a:pt x="1677" y="469"/>
                    </a:moveTo>
                    <a:cubicBezTo>
                      <a:pt x="1588" y="469"/>
                      <a:pt x="1502" y="429"/>
                      <a:pt x="1422" y="393"/>
                    </a:cubicBezTo>
                    <a:cubicBezTo>
                      <a:pt x="1343" y="358"/>
                      <a:pt x="1260" y="325"/>
                      <a:pt x="1176" y="300"/>
                    </a:cubicBezTo>
                    <a:cubicBezTo>
                      <a:pt x="800" y="184"/>
                      <a:pt x="404" y="91"/>
                      <a:pt x="0" y="0"/>
                    </a:cubicBezTo>
                    <a:cubicBezTo>
                      <a:pt x="602" y="58"/>
                      <a:pt x="1109" y="211"/>
                      <a:pt x="1579" y="402"/>
                    </a:cubicBezTo>
                    <a:cubicBezTo>
                      <a:pt x="1599" y="410"/>
                      <a:pt x="1613" y="425"/>
                      <a:pt x="1637" y="429"/>
                    </a:cubicBezTo>
                    <a:cubicBezTo>
                      <a:pt x="1644" y="446"/>
                      <a:pt x="1664" y="450"/>
                      <a:pt x="1677" y="461"/>
                    </a:cubicBezTo>
                    <a:lnTo>
                      <a:pt x="1677" y="469"/>
                    </a:lnTo>
                    <a:close/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2"/>
              <p:cNvSpPr>
                <a:spLocks/>
              </p:cNvSpPr>
              <p:nvPr userDrawn="1"/>
            </p:nvSpPr>
            <p:spPr bwMode="auto">
              <a:xfrm>
                <a:off x="4091166" y="5893623"/>
                <a:ext cx="8161" cy="53045"/>
              </a:xfrm>
              <a:custGeom>
                <a:avLst/>
                <a:gdLst>
                  <a:gd name="T0" fmla="*/ 0 w 14"/>
                  <a:gd name="T1" fmla="*/ 1 h 113"/>
                  <a:gd name="T2" fmla="*/ 9 w 14"/>
                  <a:gd name="T3" fmla="*/ 5 h 113"/>
                  <a:gd name="T4" fmla="*/ 5 w 14"/>
                  <a:gd name="T5" fmla="*/ 104 h 113"/>
                  <a:gd name="T6" fmla="*/ 0 w 14"/>
                  <a:gd name="T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3">
                    <a:moveTo>
                      <a:pt x="0" y="1"/>
                    </a:moveTo>
                    <a:cubicBezTo>
                      <a:pt x="5" y="0"/>
                      <a:pt x="8" y="2"/>
                      <a:pt x="9" y="5"/>
                    </a:cubicBezTo>
                    <a:cubicBezTo>
                      <a:pt x="7" y="32"/>
                      <a:pt x="14" y="113"/>
                      <a:pt x="5" y="104"/>
                    </a:cubicBezTo>
                    <a:cubicBezTo>
                      <a:pt x="6" y="67"/>
                      <a:pt x="5" y="32"/>
                      <a:pt x="0" y="1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3"/>
              <p:cNvSpPr>
                <a:spLocks/>
              </p:cNvSpPr>
              <p:nvPr userDrawn="1"/>
            </p:nvSpPr>
            <p:spPr bwMode="auto">
              <a:xfrm>
                <a:off x="3989160" y="5632485"/>
                <a:ext cx="481473" cy="583481"/>
              </a:xfrm>
              <a:custGeom>
                <a:avLst/>
                <a:gdLst>
                  <a:gd name="T0" fmla="*/ 798 w 1045"/>
                  <a:gd name="T1" fmla="*/ 0 h 1265"/>
                  <a:gd name="T2" fmla="*/ 1040 w 1045"/>
                  <a:gd name="T3" fmla="*/ 630 h 1265"/>
                  <a:gd name="T4" fmla="*/ 683 w 1045"/>
                  <a:gd name="T5" fmla="*/ 1093 h 1265"/>
                  <a:gd name="T6" fmla="*/ 323 w 1045"/>
                  <a:gd name="T7" fmla="*/ 918 h 1265"/>
                  <a:gd name="T8" fmla="*/ 0 w 1045"/>
                  <a:gd name="T9" fmla="*/ 1265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5" h="1265">
                    <a:moveTo>
                      <a:pt x="798" y="0"/>
                    </a:moveTo>
                    <a:cubicBezTo>
                      <a:pt x="696" y="308"/>
                      <a:pt x="1033" y="320"/>
                      <a:pt x="1040" y="630"/>
                    </a:cubicBezTo>
                    <a:cubicBezTo>
                      <a:pt x="1045" y="824"/>
                      <a:pt x="918" y="1099"/>
                      <a:pt x="683" y="1093"/>
                    </a:cubicBezTo>
                    <a:cubicBezTo>
                      <a:pt x="511" y="1089"/>
                      <a:pt x="494" y="771"/>
                      <a:pt x="323" y="918"/>
                    </a:cubicBezTo>
                    <a:cubicBezTo>
                      <a:pt x="210" y="1016"/>
                      <a:pt x="233" y="1225"/>
                      <a:pt x="0" y="1265"/>
                    </a:cubicBezTo>
                  </a:path>
                </a:pathLst>
              </a:custGeom>
              <a:noFill/>
              <a:ln w="5" cap="flat">
                <a:solidFill>
                  <a:srgbClr val="1F1C1D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4"/>
              <p:cNvSpPr>
                <a:spLocks/>
              </p:cNvSpPr>
              <p:nvPr userDrawn="1"/>
            </p:nvSpPr>
            <p:spPr bwMode="auto">
              <a:xfrm>
                <a:off x="2916045" y="5334626"/>
                <a:ext cx="1497464" cy="579400"/>
              </a:xfrm>
              <a:custGeom>
                <a:avLst/>
                <a:gdLst>
                  <a:gd name="T0" fmla="*/ 38 w 3237"/>
                  <a:gd name="T1" fmla="*/ 598 h 1254"/>
                  <a:gd name="T2" fmla="*/ 48 w 3237"/>
                  <a:gd name="T3" fmla="*/ 661 h 1254"/>
                  <a:gd name="T4" fmla="*/ 2003 w 3237"/>
                  <a:gd name="T5" fmla="*/ 1254 h 1254"/>
                  <a:gd name="T6" fmla="*/ 3237 w 3237"/>
                  <a:gd name="T7" fmla="*/ 553 h 1254"/>
                  <a:gd name="T8" fmla="*/ 1424 w 3237"/>
                  <a:gd name="T9" fmla="*/ 39 h 1254"/>
                  <a:gd name="T10" fmla="*/ 38 w 3237"/>
                  <a:gd name="T11" fmla="*/ 598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7" h="1254">
                    <a:moveTo>
                      <a:pt x="38" y="598"/>
                    </a:moveTo>
                    <a:cubicBezTo>
                      <a:pt x="38" y="598"/>
                      <a:pt x="0" y="668"/>
                      <a:pt x="48" y="661"/>
                    </a:cubicBezTo>
                    <a:cubicBezTo>
                      <a:pt x="217" y="636"/>
                      <a:pt x="2003" y="1254"/>
                      <a:pt x="2003" y="1254"/>
                    </a:cubicBezTo>
                    <a:cubicBezTo>
                      <a:pt x="2003" y="1254"/>
                      <a:pt x="3017" y="663"/>
                      <a:pt x="3237" y="553"/>
                    </a:cubicBezTo>
                    <a:cubicBezTo>
                      <a:pt x="2593" y="266"/>
                      <a:pt x="1650" y="116"/>
                      <a:pt x="1424" y="39"/>
                    </a:cubicBezTo>
                    <a:cubicBezTo>
                      <a:pt x="1309" y="0"/>
                      <a:pt x="61" y="538"/>
                      <a:pt x="38" y="598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5"/>
              <p:cNvSpPr>
                <a:spLocks/>
              </p:cNvSpPr>
              <p:nvPr userDrawn="1"/>
            </p:nvSpPr>
            <p:spPr bwMode="auto">
              <a:xfrm>
                <a:off x="3022132" y="5436632"/>
                <a:ext cx="1309771" cy="461073"/>
              </a:xfrm>
              <a:custGeom>
                <a:avLst/>
                <a:gdLst>
                  <a:gd name="T0" fmla="*/ 0 w 2840"/>
                  <a:gd name="T1" fmla="*/ 448 h 996"/>
                  <a:gd name="T2" fmla="*/ 1060 w 2840"/>
                  <a:gd name="T3" fmla="*/ 50 h 996"/>
                  <a:gd name="T4" fmla="*/ 1216 w 2840"/>
                  <a:gd name="T5" fmla="*/ 1 h 996"/>
                  <a:gd name="T6" fmla="*/ 1341 w 2840"/>
                  <a:gd name="T7" fmla="*/ 32 h 996"/>
                  <a:gd name="T8" fmla="*/ 2840 w 2840"/>
                  <a:gd name="T9" fmla="*/ 416 h 996"/>
                  <a:gd name="T10" fmla="*/ 2008 w 2840"/>
                  <a:gd name="T11" fmla="*/ 882 h 996"/>
                  <a:gd name="T12" fmla="*/ 1802 w 2840"/>
                  <a:gd name="T13" fmla="*/ 993 h 996"/>
                  <a:gd name="T14" fmla="*/ 1574 w 2840"/>
                  <a:gd name="T15" fmla="*/ 926 h 996"/>
                  <a:gd name="T16" fmla="*/ 0 w 2840"/>
                  <a:gd name="T17" fmla="*/ 448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0" h="996">
                    <a:moveTo>
                      <a:pt x="0" y="448"/>
                    </a:moveTo>
                    <a:cubicBezTo>
                      <a:pt x="340" y="311"/>
                      <a:pt x="684" y="168"/>
                      <a:pt x="1060" y="50"/>
                    </a:cubicBezTo>
                    <a:cubicBezTo>
                      <a:pt x="1111" y="33"/>
                      <a:pt x="1176" y="1"/>
                      <a:pt x="1216" y="1"/>
                    </a:cubicBezTo>
                    <a:cubicBezTo>
                      <a:pt x="1250" y="0"/>
                      <a:pt x="1296" y="21"/>
                      <a:pt x="1341" y="32"/>
                    </a:cubicBezTo>
                    <a:cubicBezTo>
                      <a:pt x="1853" y="153"/>
                      <a:pt x="2368" y="260"/>
                      <a:pt x="2840" y="416"/>
                    </a:cubicBezTo>
                    <a:cubicBezTo>
                      <a:pt x="2633" y="524"/>
                      <a:pt x="2060" y="847"/>
                      <a:pt x="2008" y="882"/>
                    </a:cubicBezTo>
                    <a:cubicBezTo>
                      <a:pt x="1945" y="923"/>
                      <a:pt x="1889" y="990"/>
                      <a:pt x="1802" y="993"/>
                    </a:cubicBezTo>
                    <a:cubicBezTo>
                      <a:pt x="1728" y="996"/>
                      <a:pt x="1650" y="955"/>
                      <a:pt x="1574" y="926"/>
                    </a:cubicBezTo>
                    <a:cubicBezTo>
                      <a:pt x="1083" y="738"/>
                      <a:pt x="548" y="555"/>
                      <a:pt x="0" y="448"/>
                    </a:cubicBezTo>
                  </a:path>
                </a:pathLst>
              </a:custGeom>
              <a:solidFill>
                <a:srgbClr val="81C2DF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6"/>
              <p:cNvSpPr>
                <a:spLocks/>
              </p:cNvSpPr>
              <p:nvPr userDrawn="1"/>
            </p:nvSpPr>
            <p:spPr bwMode="auto">
              <a:xfrm>
                <a:off x="2932366" y="5350947"/>
                <a:ext cx="665087" cy="261138"/>
              </a:xfrm>
              <a:custGeom>
                <a:avLst/>
                <a:gdLst>
                  <a:gd name="T0" fmla="*/ 1342 w 1432"/>
                  <a:gd name="T1" fmla="*/ 0 h 568"/>
                  <a:gd name="T2" fmla="*/ 1387 w 1432"/>
                  <a:gd name="T3" fmla="*/ 0 h 568"/>
                  <a:gd name="T4" fmla="*/ 1387 w 1432"/>
                  <a:gd name="T5" fmla="*/ 4 h 568"/>
                  <a:gd name="T6" fmla="*/ 1432 w 1432"/>
                  <a:gd name="T7" fmla="*/ 13 h 568"/>
                  <a:gd name="T8" fmla="*/ 917 w 1432"/>
                  <a:gd name="T9" fmla="*/ 192 h 568"/>
                  <a:gd name="T10" fmla="*/ 819 w 1432"/>
                  <a:gd name="T11" fmla="*/ 237 h 568"/>
                  <a:gd name="T12" fmla="*/ 77 w 1432"/>
                  <a:gd name="T13" fmla="*/ 527 h 568"/>
                  <a:gd name="T14" fmla="*/ 5 w 1432"/>
                  <a:gd name="T15" fmla="*/ 568 h 568"/>
                  <a:gd name="T16" fmla="*/ 1 w 1432"/>
                  <a:gd name="T17" fmla="*/ 563 h 568"/>
                  <a:gd name="T18" fmla="*/ 126 w 1432"/>
                  <a:gd name="T19" fmla="*/ 447 h 568"/>
                  <a:gd name="T20" fmla="*/ 363 w 1432"/>
                  <a:gd name="T21" fmla="*/ 326 h 568"/>
                  <a:gd name="T22" fmla="*/ 1342 w 1432"/>
                  <a:gd name="T2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2" h="568">
                    <a:moveTo>
                      <a:pt x="1342" y="0"/>
                    </a:moveTo>
                    <a:lnTo>
                      <a:pt x="1387" y="0"/>
                    </a:lnTo>
                    <a:lnTo>
                      <a:pt x="1387" y="4"/>
                    </a:lnTo>
                    <a:cubicBezTo>
                      <a:pt x="1404" y="5"/>
                      <a:pt x="1426" y="1"/>
                      <a:pt x="1432" y="13"/>
                    </a:cubicBezTo>
                    <a:cubicBezTo>
                      <a:pt x="1272" y="96"/>
                      <a:pt x="1087" y="127"/>
                      <a:pt x="917" y="192"/>
                    </a:cubicBezTo>
                    <a:cubicBezTo>
                      <a:pt x="883" y="205"/>
                      <a:pt x="853" y="224"/>
                      <a:pt x="819" y="237"/>
                    </a:cubicBezTo>
                    <a:cubicBezTo>
                      <a:pt x="560" y="330"/>
                      <a:pt x="310" y="415"/>
                      <a:pt x="77" y="527"/>
                    </a:cubicBezTo>
                    <a:cubicBezTo>
                      <a:pt x="54" y="542"/>
                      <a:pt x="23" y="548"/>
                      <a:pt x="5" y="568"/>
                    </a:cubicBezTo>
                    <a:cubicBezTo>
                      <a:pt x="2" y="567"/>
                      <a:pt x="0" y="567"/>
                      <a:pt x="1" y="563"/>
                    </a:cubicBezTo>
                    <a:cubicBezTo>
                      <a:pt x="14" y="491"/>
                      <a:pt x="74" y="479"/>
                      <a:pt x="126" y="447"/>
                    </a:cubicBezTo>
                    <a:cubicBezTo>
                      <a:pt x="200" y="401"/>
                      <a:pt x="277" y="361"/>
                      <a:pt x="363" y="326"/>
                    </a:cubicBezTo>
                    <a:cubicBezTo>
                      <a:pt x="663" y="203"/>
                      <a:pt x="1025" y="97"/>
                      <a:pt x="1342" y="0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7"/>
              <p:cNvSpPr>
                <a:spLocks/>
              </p:cNvSpPr>
              <p:nvPr userDrawn="1"/>
            </p:nvSpPr>
            <p:spPr bwMode="auto">
              <a:xfrm>
                <a:off x="2940527" y="5612085"/>
                <a:ext cx="1440340" cy="342744"/>
              </a:xfrm>
              <a:custGeom>
                <a:avLst/>
                <a:gdLst>
                  <a:gd name="T0" fmla="*/ 3109 w 3113"/>
                  <a:gd name="T1" fmla="*/ 1 h 747"/>
                  <a:gd name="T2" fmla="*/ 3015 w 3113"/>
                  <a:gd name="T3" fmla="*/ 41 h 747"/>
                  <a:gd name="T4" fmla="*/ 2183 w 3113"/>
                  <a:gd name="T5" fmla="*/ 507 h 747"/>
                  <a:gd name="T6" fmla="*/ 1977 w 3113"/>
                  <a:gd name="T7" fmla="*/ 618 h 747"/>
                  <a:gd name="T8" fmla="*/ 1749 w 3113"/>
                  <a:gd name="T9" fmla="*/ 551 h 747"/>
                  <a:gd name="T10" fmla="*/ 175 w 3113"/>
                  <a:gd name="T11" fmla="*/ 73 h 747"/>
                  <a:gd name="T12" fmla="*/ 90 w 3113"/>
                  <a:gd name="T13" fmla="*/ 64 h 747"/>
                  <a:gd name="T14" fmla="*/ 45 w 3113"/>
                  <a:gd name="T15" fmla="*/ 59 h 747"/>
                  <a:gd name="T16" fmla="*/ 0 w 3113"/>
                  <a:gd name="T17" fmla="*/ 64 h 747"/>
                  <a:gd name="T18" fmla="*/ 108 w 3113"/>
                  <a:gd name="T19" fmla="*/ 100 h 747"/>
                  <a:gd name="T20" fmla="*/ 242 w 3113"/>
                  <a:gd name="T21" fmla="*/ 140 h 747"/>
                  <a:gd name="T22" fmla="*/ 582 w 3113"/>
                  <a:gd name="T23" fmla="*/ 243 h 747"/>
                  <a:gd name="T24" fmla="*/ 787 w 3113"/>
                  <a:gd name="T25" fmla="*/ 310 h 747"/>
                  <a:gd name="T26" fmla="*/ 850 w 3113"/>
                  <a:gd name="T27" fmla="*/ 328 h 747"/>
                  <a:gd name="T28" fmla="*/ 1659 w 3113"/>
                  <a:gd name="T29" fmla="*/ 627 h 747"/>
                  <a:gd name="T30" fmla="*/ 1704 w 3113"/>
                  <a:gd name="T31" fmla="*/ 650 h 747"/>
                  <a:gd name="T32" fmla="*/ 2013 w 3113"/>
                  <a:gd name="T33" fmla="*/ 712 h 747"/>
                  <a:gd name="T34" fmla="*/ 2102 w 3113"/>
                  <a:gd name="T35" fmla="*/ 645 h 747"/>
                  <a:gd name="T36" fmla="*/ 2845 w 3113"/>
                  <a:gd name="T37" fmla="*/ 171 h 747"/>
                  <a:gd name="T38" fmla="*/ 3041 w 3113"/>
                  <a:gd name="T39" fmla="*/ 46 h 747"/>
                  <a:gd name="T40" fmla="*/ 3113 w 3113"/>
                  <a:gd name="T41" fmla="*/ 6 h 747"/>
                  <a:gd name="T42" fmla="*/ 3109 w 3113"/>
                  <a:gd name="T43" fmla="*/ 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3" h="747">
                    <a:moveTo>
                      <a:pt x="3109" y="1"/>
                    </a:moveTo>
                    <a:cubicBezTo>
                      <a:pt x="3076" y="14"/>
                      <a:pt x="3048" y="30"/>
                      <a:pt x="3015" y="41"/>
                    </a:cubicBezTo>
                    <a:cubicBezTo>
                      <a:pt x="2808" y="149"/>
                      <a:pt x="2235" y="472"/>
                      <a:pt x="2183" y="507"/>
                    </a:cubicBezTo>
                    <a:cubicBezTo>
                      <a:pt x="2120" y="548"/>
                      <a:pt x="2064" y="615"/>
                      <a:pt x="1977" y="618"/>
                    </a:cubicBezTo>
                    <a:cubicBezTo>
                      <a:pt x="1903" y="621"/>
                      <a:pt x="1825" y="580"/>
                      <a:pt x="1749" y="551"/>
                    </a:cubicBezTo>
                    <a:cubicBezTo>
                      <a:pt x="1258" y="364"/>
                      <a:pt x="723" y="180"/>
                      <a:pt x="175" y="73"/>
                    </a:cubicBezTo>
                    <a:cubicBezTo>
                      <a:pt x="144" y="73"/>
                      <a:pt x="123" y="62"/>
                      <a:pt x="90" y="64"/>
                    </a:cubicBezTo>
                    <a:cubicBezTo>
                      <a:pt x="74" y="63"/>
                      <a:pt x="64" y="57"/>
                      <a:pt x="45" y="59"/>
                    </a:cubicBezTo>
                    <a:cubicBezTo>
                      <a:pt x="31" y="62"/>
                      <a:pt x="6" y="54"/>
                      <a:pt x="0" y="64"/>
                    </a:cubicBezTo>
                    <a:cubicBezTo>
                      <a:pt x="40" y="71"/>
                      <a:pt x="73" y="87"/>
                      <a:pt x="108" y="100"/>
                    </a:cubicBezTo>
                    <a:cubicBezTo>
                      <a:pt x="152" y="113"/>
                      <a:pt x="199" y="124"/>
                      <a:pt x="242" y="140"/>
                    </a:cubicBezTo>
                    <a:cubicBezTo>
                      <a:pt x="357" y="172"/>
                      <a:pt x="472" y="205"/>
                      <a:pt x="582" y="243"/>
                    </a:cubicBezTo>
                    <a:cubicBezTo>
                      <a:pt x="652" y="264"/>
                      <a:pt x="727" y="280"/>
                      <a:pt x="787" y="310"/>
                    </a:cubicBezTo>
                    <a:lnTo>
                      <a:pt x="850" y="328"/>
                    </a:lnTo>
                    <a:cubicBezTo>
                      <a:pt x="1127" y="421"/>
                      <a:pt x="1408" y="509"/>
                      <a:pt x="1659" y="627"/>
                    </a:cubicBezTo>
                    <a:cubicBezTo>
                      <a:pt x="1677" y="632"/>
                      <a:pt x="1692" y="640"/>
                      <a:pt x="1704" y="650"/>
                    </a:cubicBezTo>
                    <a:cubicBezTo>
                      <a:pt x="1804" y="664"/>
                      <a:pt x="1904" y="747"/>
                      <a:pt x="2013" y="712"/>
                    </a:cubicBezTo>
                    <a:cubicBezTo>
                      <a:pt x="2040" y="704"/>
                      <a:pt x="2072" y="667"/>
                      <a:pt x="2102" y="645"/>
                    </a:cubicBezTo>
                    <a:cubicBezTo>
                      <a:pt x="2198" y="577"/>
                      <a:pt x="2704" y="248"/>
                      <a:pt x="2845" y="171"/>
                    </a:cubicBezTo>
                    <a:cubicBezTo>
                      <a:pt x="2908" y="127"/>
                      <a:pt x="2976" y="88"/>
                      <a:pt x="3041" y="46"/>
                    </a:cubicBezTo>
                    <a:cubicBezTo>
                      <a:pt x="3064" y="32"/>
                      <a:pt x="3089" y="19"/>
                      <a:pt x="3113" y="6"/>
                    </a:cubicBezTo>
                    <a:cubicBezTo>
                      <a:pt x="3113" y="3"/>
                      <a:pt x="3112" y="0"/>
                      <a:pt x="3109" y="1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8"/>
              <p:cNvSpPr>
                <a:spLocks/>
              </p:cNvSpPr>
              <p:nvPr userDrawn="1"/>
            </p:nvSpPr>
            <p:spPr bwMode="auto">
              <a:xfrm>
                <a:off x="3638256" y="5375429"/>
                <a:ext cx="775253" cy="216256"/>
              </a:xfrm>
              <a:custGeom>
                <a:avLst/>
                <a:gdLst>
                  <a:gd name="T0" fmla="*/ 1677 w 1677"/>
                  <a:gd name="T1" fmla="*/ 469 h 469"/>
                  <a:gd name="T2" fmla="*/ 1422 w 1677"/>
                  <a:gd name="T3" fmla="*/ 393 h 469"/>
                  <a:gd name="T4" fmla="*/ 1176 w 1677"/>
                  <a:gd name="T5" fmla="*/ 300 h 469"/>
                  <a:gd name="T6" fmla="*/ 0 w 1677"/>
                  <a:gd name="T7" fmla="*/ 0 h 469"/>
                  <a:gd name="T8" fmla="*/ 1579 w 1677"/>
                  <a:gd name="T9" fmla="*/ 402 h 469"/>
                  <a:gd name="T10" fmla="*/ 1637 w 1677"/>
                  <a:gd name="T11" fmla="*/ 429 h 469"/>
                  <a:gd name="T12" fmla="*/ 1677 w 1677"/>
                  <a:gd name="T13" fmla="*/ 461 h 469"/>
                  <a:gd name="T14" fmla="*/ 1677 w 1677"/>
                  <a:gd name="T1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7" h="469">
                    <a:moveTo>
                      <a:pt x="1677" y="469"/>
                    </a:moveTo>
                    <a:cubicBezTo>
                      <a:pt x="1588" y="469"/>
                      <a:pt x="1502" y="429"/>
                      <a:pt x="1422" y="393"/>
                    </a:cubicBezTo>
                    <a:cubicBezTo>
                      <a:pt x="1343" y="358"/>
                      <a:pt x="1260" y="325"/>
                      <a:pt x="1176" y="300"/>
                    </a:cubicBezTo>
                    <a:cubicBezTo>
                      <a:pt x="800" y="184"/>
                      <a:pt x="404" y="91"/>
                      <a:pt x="0" y="0"/>
                    </a:cubicBezTo>
                    <a:cubicBezTo>
                      <a:pt x="602" y="58"/>
                      <a:pt x="1109" y="211"/>
                      <a:pt x="1579" y="402"/>
                    </a:cubicBezTo>
                    <a:cubicBezTo>
                      <a:pt x="1599" y="410"/>
                      <a:pt x="1613" y="425"/>
                      <a:pt x="1637" y="429"/>
                    </a:cubicBezTo>
                    <a:cubicBezTo>
                      <a:pt x="1644" y="446"/>
                      <a:pt x="1664" y="450"/>
                      <a:pt x="1677" y="461"/>
                    </a:cubicBezTo>
                    <a:lnTo>
                      <a:pt x="1677" y="469"/>
                    </a:lnTo>
                    <a:close/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9"/>
              <p:cNvSpPr>
                <a:spLocks/>
              </p:cNvSpPr>
              <p:nvPr userDrawn="1"/>
            </p:nvSpPr>
            <p:spPr bwMode="auto">
              <a:xfrm>
                <a:off x="2932366" y="5350947"/>
                <a:ext cx="665087" cy="261138"/>
              </a:xfrm>
              <a:custGeom>
                <a:avLst/>
                <a:gdLst>
                  <a:gd name="T0" fmla="*/ 1342 w 1432"/>
                  <a:gd name="T1" fmla="*/ 0 h 568"/>
                  <a:gd name="T2" fmla="*/ 1387 w 1432"/>
                  <a:gd name="T3" fmla="*/ 0 h 568"/>
                  <a:gd name="T4" fmla="*/ 1387 w 1432"/>
                  <a:gd name="T5" fmla="*/ 4 h 568"/>
                  <a:gd name="T6" fmla="*/ 1432 w 1432"/>
                  <a:gd name="T7" fmla="*/ 13 h 568"/>
                  <a:gd name="T8" fmla="*/ 917 w 1432"/>
                  <a:gd name="T9" fmla="*/ 192 h 568"/>
                  <a:gd name="T10" fmla="*/ 819 w 1432"/>
                  <a:gd name="T11" fmla="*/ 237 h 568"/>
                  <a:gd name="T12" fmla="*/ 77 w 1432"/>
                  <a:gd name="T13" fmla="*/ 527 h 568"/>
                  <a:gd name="T14" fmla="*/ 5 w 1432"/>
                  <a:gd name="T15" fmla="*/ 568 h 568"/>
                  <a:gd name="T16" fmla="*/ 1 w 1432"/>
                  <a:gd name="T17" fmla="*/ 563 h 568"/>
                  <a:gd name="T18" fmla="*/ 126 w 1432"/>
                  <a:gd name="T19" fmla="*/ 447 h 568"/>
                  <a:gd name="T20" fmla="*/ 363 w 1432"/>
                  <a:gd name="T21" fmla="*/ 326 h 568"/>
                  <a:gd name="T22" fmla="*/ 1342 w 1432"/>
                  <a:gd name="T2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2" h="568">
                    <a:moveTo>
                      <a:pt x="1342" y="0"/>
                    </a:moveTo>
                    <a:lnTo>
                      <a:pt x="1387" y="0"/>
                    </a:lnTo>
                    <a:lnTo>
                      <a:pt x="1387" y="4"/>
                    </a:lnTo>
                    <a:cubicBezTo>
                      <a:pt x="1404" y="5"/>
                      <a:pt x="1426" y="1"/>
                      <a:pt x="1432" y="13"/>
                    </a:cubicBezTo>
                    <a:cubicBezTo>
                      <a:pt x="1272" y="96"/>
                      <a:pt x="1087" y="127"/>
                      <a:pt x="917" y="192"/>
                    </a:cubicBezTo>
                    <a:cubicBezTo>
                      <a:pt x="883" y="205"/>
                      <a:pt x="853" y="224"/>
                      <a:pt x="819" y="237"/>
                    </a:cubicBezTo>
                    <a:cubicBezTo>
                      <a:pt x="560" y="330"/>
                      <a:pt x="310" y="415"/>
                      <a:pt x="77" y="527"/>
                    </a:cubicBezTo>
                    <a:cubicBezTo>
                      <a:pt x="54" y="542"/>
                      <a:pt x="23" y="548"/>
                      <a:pt x="5" y="568"/>
                    </a:cubicBezTo>
                    <a:cubicBezTo>
                      <a:pt x="2" y="567"/>
                      <a:pt x="0" y="567"/>
                      <a:pt x="1" y="563"/>
                    </a:cubicBezTo>
                    <a:cubicBezTo>
                      <a:pt x="14" y="491"/>
                      <a:pt x="74" y="479"/>
                      <a:pt x="126" y="447"/>
                    </a:cubicBezTo>
                    <a:cubicBezTo>
                      <a:pt x="200" y="401"/>
                      <a:pt x="277" y="361"/>
                      <a:pt x="363" y="326"/>
                    </a:cubicBezTo>
                    <a:cubicBezTo>
                      <a:pt x="663" y="203"/>
                      <a:pt x="1025" y="97"/>
                      <a:pt x="1342" y="0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5975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2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.codeplex.com/" TargetMode="External"/><Relationship Id="rId2" Type="http://schemas.openxmlformats.org/officeDocument/2006/relationships/hyperlink" Target="http://silverlight.codepl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xpression.microsoft.com/en-us/ff624124" TargetMode="External"/><Relationship Id="rId4" Type="http://schemas.openxmlformats.org/officeDocument/2006/relationships/hyperlink" Target="http://visitmix.com/labs/rosetta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gg490765.aspx" TargetMode="External"/><Relationship Id="rId2" Type="http://schemas.openxmlformats.org/officeDocument/2006/relationships/hyperlink" Target="http://www.charlespetzold.com/pho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nounproject.com/" TargetMode="External"/><Relationship Id="rId4" Type="http://schemas.openxmlformats.org/officeDocument/2006/relationships/hyperlink" Target="http://create.msdn.com/en-us/education/quickstart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magazine/ee336122.aspx" TargetMode="External"/><Relationship Id="rId2" Type="http://schemas.openxmlformats.org/officeDocument/2006/relationships/hyperlink" Target="http://watoolkitwp7.codeplex.com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park.com/" TargetMode="External"/><Relationship Id="rId2" Type="http://schemas.openxmlformats.org/officeDocument/2006/relationships/hyperlink" Target="http://msdn.microsoft.com/en-us/library/hh184843(v=VS.92)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e.msdn.com/en-US/home/about/app_submission_walkthrough_application_marketing" TargetMode="External"/><Relationship Id="rId4" Type="http://schemas.openxmlformats.org/officeDocument/2006/relationships/hyperlink" Target="http://www.yallaapps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271" y="5044033"/>
            <a:ext cx="48768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Eli Arbel</a:t>
            </a:r>
          </a:p>
          <a:p>
            <a:pPr algn="l"/>
            <a:r>
              <a:rPr lang="en-US" sz="2000" dirty="0" smtClean="0"/>
              <a:t>elia@codevalue.net</a:t>
            </a:r>
          </a:p>
          <a:p>
            <a:pPr algn="l"/>
            <a:r>
              <a:rPr lang="en-US" sz="2000" dirty="0" smtClean="0"/>
              <a:t>http://arbel.net/</a:t>
            </a:r>
          </a:p>
        </p:txBody>
      </p:sp>
      <p:pic>
        <p:nvPicPr>
          <p:cNvPr id="1065" name="Picture 41" descr="D:\Desktop\WP7\385px-Microsoft_wordmark.svg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1" y="5838908"/>
            <a:ext cx="1404937" cy="2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30729" y="1532763"/>
            <a:ext cx="6082542" cy="1219200"/>
            <a:chOff x="1530729" y="1532763"/>
            <a:chExt cx="6082542" cy="1219200"/>
          </a:xfrm>
        </p:grpSpPr>
        <p:sp>
          <p:nvSpPr>
            <p:cNvPr id="60" name="Oval 59"/>
            <p:cNvSpPr/>
            <p:nvPr/>
          </p:nvSpPr>
          <p:spPr>
            <a:xfrm>
              <a:off x="3151843" y="1532763"/>
              <a:ext cx="1219200" cy="1219200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30729" y="1532763"/>
              <a:ext cx="1219200" cy="1219200"/>
              <a:chOff x="1530729" y="1532763"/>
              <a:chExt cx="1219200" cy="1219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530729" y="1532763"/>
                <a:ext cx="1219200" cy="1219200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9900" y="1834378"/>
                <a:ext cx="640857" cy="615970"/>
              </a:xfrm>
              <a:prstGeom prst="rect">
                <a:avLst/>
              </a:prstGeom>
            </p:spPr>
          </p:pic>
        </p:grpSp>
        <p:sp>
          <p:nvSpPr>
            <p:cNvPr id="65" name="Oval 64"/>
            <p:cNvSpPr/>
            <p:nvPr/>
          </p:nvSpPr>
          <p:spPr>
            <a:xfrm>
              <a:off x="6394071" y="1532763"/>
              <a:ext cx="1219200" cy="12192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kern="0" baseline="6000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671" y="1886169"/>
              <a:ext cx="762000" cy="420806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772957" y="1532763"/>
              <a:ext cx="1219200" cy="1219200"/>
              <a:chOff x="4772957" y="1532763"/>
              <a:chExt cx="1219200" cy="1219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772957" y="1532763"/>
                <a:ext cx="1219200" cy="12192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kern="0" baseline="4000" dirty="0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074572" y="1834378"/>
                <a:ext cx="615970" cy="615970"/>
                <a:chOff x="5074572" y="1834378"/>
                <a:chExt cx="615970" cy="615970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5382557" y="1834378"/>
                  <a:ext cx="0" cy="6159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382557" y="1834378"/>
                  <a:ext cx="0" cy="6159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993" y="1761363"/>
              <a:ext cx="5969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980624" y="5105400"/>
            <a:ext cx="1404014" cy="616015"/>
            <a:chOff x="6980624" y="5105400"/>
            <a:chExt cx="1404014" cy="616015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6980624" y="5251404"/>
              <a:ext cx="376158" cy="314368"/>
              <a:chOff x="76200" y="6206809"/>
              <a:chExt cx="550863" cy="460375"/>
            </a:xfrm>
          </p:grpSpPr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271463" y="6206809"/>
                <a:ext cx="355600" cy="293688"/>
              </a:xfrm>
              <a:custGeom>
                <a:avLst/>
                <a:gdLst>
                  <a:gd name="T0" fmla="*/ 109 w 1974"/>
                  <a:gd name="T1" fmla="*/ 69 h 1631"/>
                  <a:gd name="T2" fmla="*/ 47 w 1974"/>
                  <a:gd name="T3" fmla="*/ 120 h 1631"/>
                  <a:gd name="T4" fmla="*/ 588 w 1974"/>
                  <a:gd name="T5" fmla="*/ 1511 h 1631"/>
                  <a:gd name="T6" fmla="*/ 725 w 1974"/>
                  <a:gd name="T7" fmla="*/ 1539 h 1631"/>
                  <a:gd name="T8" fmla="*/ 1884 w 1974"/>
                  <a:gd name="T9" fmla="*/ 361 h 1631"/>
                  <a:gd name="T10" fmla="*/ 1853 w 1974"/>
                  <a:gd name="T11" fmla="*/ 314 h 1631"/>
                  <a:gd name="T12" fmla="*/ 1116 w 1974"/>
                  <a:gd name="T13" fmla="*/ 589 h 1631"/>
                  <a:gd name="T14" fmla="*/ 887 w 1974"/>
                  <a:gd name="T15" fmla="*/ 565 h 1631"/>
                  <a:gd name="T16" fmla="*/ 109 w 1974"/>
                  <a:gd name="T17" fmla="*/ 69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4" h="1631">
                    <a:moveTo>
                      <a:pt x="109" y="69"/>
                    </a:moveTo>
                    <a:cubicBezTo>
                      <a:pt x="109" y="69"/>
                      <a:pt x="0" y="0"/>
                      <a:pt x="47" y="120"/>
                    </a:cubicBezTo>
                    <a:lnTo>
                      <a:pt x="588" y="1511"/>
                    </a:lnTo>
                    <a:cubicBezTo>
                      <a:pt x="588" y="1511"/>
                      <a:pt x="634" y="1631"/>
                      <a:pt x="725" y="1539"/>
                    </a:cubicBezTo>
                    <a:lnTo>
                      <a:pt x="1884" y="361"/>
                    </a:lnTo>
                    <a:cubicBezTo>
                      <a:pt x="1884" y="361"/>
                      <a:pt x="1974" y="269"/>
                      <a:pt x="1853" y="314"/>
                    </a:cubicBezTo>
                    <a:lnTo>
                      <a:pt x="1116" y="589"/>
                    </a:lnTo>
                    <a:cubicBezTo>
                      <a:pt x="1116" y="589"/>
                      <a:pt x="996" y="634"/>
                      <a:pt x="887" y="565"/>
                    </a:cubicBezTo>
                    <a:lnTo>
                      <a:pt x="109" y="69"/>
                    </a:lnTo>
                    <a:close/>
                  </a:path>
                </a:pathLst>
              </a:custGeom>
              <a:solidFill>
                <a:srgbClr val="5CA0C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3"/>
              <p:cNvSpPr>
                <a:spLocks/>
              </p:cNvSpPr>
              <p:nvPr userDrawn="1"/>
            </p:nvSpPr>
            <p:spPr bwMode="auto">
              <a:xfrm>
                <a:off x="76200" y="6321109"/>
                <a:ext cx="320675" cy="346075"/>
              </a:xfrm>
              <a:custGeom>
                <a:avLst/>
                <a:gdLst>
                  <a:gd name="T0" fmla="*/ 1232 w 1778"/>
                  <a:gd name="T1" fmla="*/ 127 h 1922"/>
                  <a:gd name="T2" fmla="*/ 1161 w 1778"/>
                  <a:gd name="T3" fmla="*/ 90 h 1922"/>
                  <a:gd name="T4" fmla="*/ 93 w 1778"/>
                  <a:gd name="T5" fmla="*/ 1132 h 1922"/>
                  <a:gd name="T6" fmla="*/ 120 w 1778"/>
                  <a:gd name="T7" fmla="*/ 1269 h 1922"/>
                  <a:gd name="T8" fmla="*/ 1658 w 1778"/>
                  <a:gd name="T9" fmla="*/ 1875 h 1922"/>
                  <a:gd name="T10" fmla="*/ 1689 w 1778"/>
                  <a:gd name="T11" fmla="*/ 1829 h 1922"/>
                  <a:gd name="T12" fmla="*/ 1148 w 1778"/>
                  <a:gd name="T13" fmla="*/ 1258 h 1922"/>
                  <a:gd name="T14" fmla="*/ 1080 w 1778"/>
                  <a:gd name="T15" fmla="*/ 1037 h 1922"/>
                  <a:gd name="T16" fmla="*/ 1232 w 1778"/>
                  <a:gd name="T17" fmla="*/ 127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8" h="1922">
                    <a:moveTo>
                      <a:pt x="1232" y="127"/>
                    </a:moveTo>
                    <a:cubicBezTo>
                      <a:pt x="1232" y="127"/>
                      <a:pt x="1254" y="0"/>
                      <a:pt x="1161" y="90"/>
                    </a:cubicBezTo>
                    <a:lnTo>
                      <a:pt x="93" y="1132"/>
                    </a:lnTo>
                    <a:cubicBezTo>
                      <a:pt x="93" y="1132"/>
                      <a:pt x="0" y="1221"/>
                      <a:pt x="120" y="1269"/>
                    </a:cubicBezTo>
                    <a:lnTo>
                      <a:pt x="1658" y="1875"/>
                    </a:lnTo>
                    <a:cubicBezTo>
                      <a:pt x="1658" y="1875"/>
                      <a:pt x="1778" y="1922"/>
                      <a:pt x="1689" y="1829"/>
                    </a:cubicBezTo>
                    <a:lnTo>
                      <a:pt x="1148" y="1258"/>
                    </a:lnTo>
                    <a:cubicBezTo>
                      <a:pt x="1148" y="1258"/>
                      <a:pt x="1059" y="1164"/>
                      <a:pt x="1080" y="1037"/>
                    </a:cubicBezTo>
                    <a:lnTo>
                      <a:pt x="1232" y="127"/>
                    </a:lnTo>
                    <a:close/>
                  </a:path>
                </a:pathLst>
              </a:custGeom>
              <a:solidFill>
                <a:srgbClr val="626A7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7108205" y="5251404"/>
              <a:ext cx="245025" cy="203458"/>
            </a:xfrm>
            <a:custGeom>
              <a:avLst/>
              <a:gdLst>
                <a:gd name="T0" fmla="*/ 108 w 1969"/>
                <a:gd name="T1" fmla="*/ 71 h 1642"/>
                <a:gd name="T2" fmla="*/ 45 w 1969"/>
                <a:gd name="T3" fmla="*/ 121 h 1642"/>
                <a:gd name="T4" fmla="*/ 561 w 1969"/>
                <a:gd name="T5" fmla="*/ 1521 h 1642"/>
                <a:gd name="T6" fmla="*/ 698 w 1969"/>
                <a:gd name="T7" fmla="*/ 1552 h 1642"/>
                <a:gd name="T8" fmla="*/ 1877 w 1969"/>
                <a:gd name="T9" fmla="*/ 393 h 1642"/>
                <a:gd name="T10" fmla="*/ 1848 w 1969"/>
                <a:gd name="T11" fmla="*/ 346 h 1642"/>
                <a:gd name="T12" fmla="*/ 1106 w 1969"/>
                <a:gd name="T13" fmla="*/ 608 h 1642"/>
                <a:gd name="T14" fmla="*/ 877 w 1969"/>
                <a:gd name="T15" fmla="*/ 580 h 1642"/>
                <a:gd name="T16" fmla="*/ 108 w 1969"/>
                <a:gd name="T17" fmla="*/ 71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9" h="1642">
                  <a:moveTo>
                    <a:pt x="108" y="71"/>
                  </a:moveTo>
                  <a:cubicBezTo>
                    <a:pt x="108" y="71"/>
                    <a:pt x="0" y="0"/>
                    <a:pt x="45" y="121"/>
                  </a:cubicBezTo>
                  <a:lnTo>
                    <a:pt x="561" y="1521"/>
                  </a:lnTo>
                  <a:cubicBezTo>
                    <a:pt x="561" y="1521"/>
                    <a:pt x="606" y="1642"/>
                    <a:pt x="698" y="1552"/>
                  </a:cubicBezTo>
                  <a:lnTo>
                    <a:pt x="1877" y="393"/>
                  </a:lnTo>
                  <a:cubicBezTo>
                    <a:pt x="1877" y="393"/>
                    <a:pt x="1969" y="303"/>
                    <a:pt x="1848" y="346"/>
                  </a:cubicBezTo>
                  <a:lnTo>
                    <a:pt x="1106" y="608"/>
                  </a:lnTo>
                  <a:cubicBezTo>
                    <a:pt x="1106" y="608"/>
                    <a:pt x="985" y="651"/>
                    <a:pt x="877" y="580"/>
                  </a:cubicBezTo>
                  <a:lnTo>
                    <a:pt x="108" y="71"/>
                  </a:lnTo>
                  <a:close/>
                </a:path>
              </a:pathLst>
            </a:custGeom>
            <a:noFill/>
            <a:ln w="3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4"/>
            <p:cNvSpPr>
              <a:spLocks/>
            </p:cNvSpPr>
            <p:nvPr userDrawn="1"/>
          </p:nvSpPr>
          <p:spPr bwMode="auto">
            <a:xfrm>
              <a:off x="6988975" y="5337819"/>
              <a:ext cx="220960" cy="238461"/>
            </a:xfrm>
            <a:custGeom>
              <a:avLst/>
              <a:gdLst>
                <a:gd name="T0" fmla="*/ 1232 w 1778"/>
                <a:gd name="T1" fmla="*/ 127 h 1922"/>
                <a:gd name="T2" fmla="*/ 1161 w 1778"/>
                <a:gd name="T3" fmla="*/ 90 h 1922"/>
                <a:gd name="T4" fmla="*/ 93 w 1778"/>
                <a:gd name="T5" fmla="*/ 1131 h 1922"/>
                <a:gd name="T6" fmla="*/ 120 w 1778"/>
                <a:gd name="T7" fmla="*/ 1268 h 1922"/>
                <a:gd name="T8" fmla="*/ 1658 w 1778"/>
                <a:gd name="T9" fmla="*/ 1875 h 1922"/>
                <a:gd name="T10" fmla="*/ 1689 w 1778"/>
                <a:gd name="T11" fmla="*/ 1829 h 1922"/>
                <a:gd name="T12" fmla="*/ 1148 w 1778"/>
                <a:gd name="T13" fmla="*/ 1258 h 1922"/>
                <a:gd name="T14" fmla="*/ 1080 w 1778"/>
                <a:gd name="T15" fmla="*/ 1037 h 1922"/>
                <a:gd name="T16" fmla="*/ 1232 w 1778"/>
                <a:gd name="T17" fmla="*/ 127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8" h="1922">
                  <a:moveTo>
                    <a:pt x="1232" y="127"/>
                  </a:moveTo>
                  <a:cubicBezTo>
                    <a:pt x="1232" y="127"/>
                    <a:pt x="1254" y="0"/>
                    <a:pt x="1161" y="90"/>
                  </a:cubicBezTo>
                  <a:lnTo>
                    <a:pt x="93" y="1131"/>
                  </a:lnTo>
                  <a:cubicBezTo>
                    <a:pt x="93" y="1131"/>
                    <a:pt x="0" y="1221"/>
                    <a:pt x="120" y="1268"/>
                  </a:cubicBezTo>
                  <a:lnTo>
                    <a:pt x="1658" y="1875"/>
                  </a:lnTo>
                  <a:cubicBezTo>
                    <a:pt x="1658" y="1875"/>
                    <a:pt x="1778" y="1922"/>
                    <a:pt x="1689" y="1829"/>
                  </a:cubicBezTo>
                  <a:lnTo>
                    <a:pt x="1148" y="1258"/>
                  </a:lnTo>
                  <a:cubicBezTo>
                    <a:pt x="1148" y="1258"/>
                    <a:pt x="1059" y="1164"/>
                    <a:pt x="1080" y="1037"/>
                  </a:cubicBezTo>
                  <a:lnTo>
                    <a:pt x="1232" y="127"/>
                  </a:lnTo>
                  <a:close/>
                </a:path>
              </a:pathLst>
            </a:custGeom>
            <a:noFill/>
            <a:ln w="3" cap="flat">
              <a:noFill/>
              <a:prstDash val="solid"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5"/>
            <p:cNvSpPr>
              <a:spLocks noEditPoints="1"/>
            </p:cNvSpPr>
            <p:nvPr userDrawn="1"/>
          </p:nvSpPr>
          <p:spPr bwMode="auto">
            <a:xfrm>
              <a:off x="7241657" y="5415482"/>
              <a:ext cx="1020572" cy="156422"/>
            </a:xfrm>
            <a:custGeom>
              <a:avLst/>
              <a:gdLst>
                <a:gd name="T0" fmla="*/ 862 w 8210"/>
                <a:gd name="T1" fmla="*/ 1092 h 1264"/>
                <a:gd name="T2" fmla="*/ 397 w 8210"/>
                <a:gd name="T3" fmla="*/ 281 h 1264"/>
                <a:gd name="T4" fmla="*/ 965 w 8210"/>
                <a:gd name="T5" fmla="*/ 103 h 1264"/>
                <a:gd name="T6" fmla="*/ 46 w 8210"/>
                <a:gd name="T7" fmla="*/ 435 h 1264"/>
                <a:gd name="T8" fmla="*/ 771 w 8210"/>
                <a:gd name="T9" fmla="*/ 1239 h 1264"/>
                <a:gd name="T10" fmla="*/ 1149 w 8210"/>
                <a:gd name="T11" fmla="*/ 839 h 1264"/>
                <a:gd name="T12" fmla="*/ 1953 w 8210"/>
                <a:gd name="T13" fmla="*/ 1135 h 1264"/>
                <a:gd name="T14" fmla="*/ 1694 w 8210"/>
                <a:gd name="T15" fmla="*/ 1167 h 1264"/>
                <a:gd name="T16" fmla="*/ 1446 w 8210"/>
                <a:gd name="T17" fmla="*/ 702 h 1264"/>
                <a:gd name="T18" fmla="*/ 1774 w 8210"/>
                <a:gd name="T19" fmla="*/ 705 h 1264"/>
                <a:gd name="T20" fmla="*/ 3104 w 8210"/>
                <a:gd name="T21" fmla="*/ 1153 h 1264"/>
                <a:gd name="T22" fmla="*/ 2570 w 8210"/>
                <a:gd name="T23" fmla="*/ 21 h 1264"/>
                <a:gd name="T24" fmla="*/ 2750 w 8210"/>
                <a:gd name="T25" fmla="*/ 471 h 1264"/>
                <a:gd name="T26" fmla="*/ 2507 w 8210"/>
                <a:gd name="T27" fmla="*/ 1258 h 1264"/>
                <a:gd name="T28" fmla="*/ 3156 w 8210"/>
                <a:gd name="T29" fmla="*/ 1216 h 1264"/>
                <a:gd name="T30" fmla="*/ 2433 w 8210"/>
                <a:gd name="T31" fmla="*/ 959 h 1264"/>
                <a:gd name="T32" fmla="*/ 2735 w 8210"/>
                <a:gd name="T33" fmla="*/ 584 h 1264"/>
                <a:gd name="T34" fmla="*/ 3699 w 8210"/>
                <a:gd name="T35" fmla="*/ 1143 h 1264"/>
                <a:gd name="T36" fmla="*/ 3888 w 8210"/>
                <a:gd name="T37" fmla="*/ 522 h 1264"/>
                <a:gd name="T38" fmla="*/ 3150 w 8210"/>
                <a:gd name="T39" fmla="*/ 834 h 1264"/>
                <a:gd name="T40" fmla="*/ 3839 w 8210"/>
                <a:gd name="T41" fmla="*/ 1197 h 1264"/>
                <a:gd name="T42" fmla="*/ 3574 w 8210"/>
                <a:gd name="T43" fmla="*/ 484 h 1264"/>
                <a:gd name="T44" fmla="*/ 5159 w 8210"/>
                <a:gd name="T45" fmla="*/ 103 h 1264"/>
                <a:gd name="T46" fmla="*/ 4827 w 8210"/>
                <a:gd name="T47" fmla="*/ 396 h 1264"/>
                <a:gd name="T48" fmla="*/ 4297 w 8210"/>
                <a:gd name="T49" fmla="*/ 214 h 1264"/>
                <a:gd name="T50" fmla="*/ 3887 w 8210"/>
                <a:gd name="T51" fmla="*/ 175 h 1264"/>
                <a:gd name="T52" fmla="*/ 4574 w 8210"/>
                <a:gd name="T53" fmla="*/ 1245 h 1264"/>
                <a:gd name="T54" fmla="*/ 5059 w 8210"/>
                <a:gd name="T55" fmla="*/ 198 h 1264"/>
                <a:gd name="T56" fmla="*/ 5742 w 8210"/>
                <a:gd name="T57" fmla="*/ 1149 h 1264"/>
                <a:gd name="T58" fmla="*/ 5598 w 8210"/>
                <a:gd name="T59" fmla="*/ 467 h 1264"/>
                <a:gd name="T60" fmla="*/ 4981 w 8210"/>
                <a:gd name="T61" fmla="*/ 608 h 1264"/>
                <a:gd name="T62" fmla="*/ 5256 w 8210"/>
                <a:gd name="T63" fmla="*/ 625 h 1264"/>
                <a:gd name="T64" fmla="*/ 5426 w 8210"/>
                <a:gd name="T65" fmla="*/ 544 h 1264"/>
                <a:gd name="T66" fmla="*/ 5054 w 8210"/>
                <a:gd name="T67" fmla="*/ 864 h 1264"/>
                <a:gd name="T68" fmla="*/ 5264 w 8210"/>
                <a:gd name="T69" fmla="*/ 1249 h 1264"/>
                <a:gd name="T70" fmla="*/ 5654 w 8210"/>
                <a:gd name="T71" fmla="*/ 1257 h 1264"/>
                <a:gd name="T72" fmla="*/ 5317 w 8210"/>
                <a:gd name="T73" fmla="*/ 1134 h 1264"/>
                <a:gd name="T74" fmla="*/ 5442 w 8210"/>
                <a:gd name="T75" fmla="*/ 801 h 1264"/>
                <a:gd name="T76" fmla="*/ 6268 w 8210"/>
                <a:gd name="T77" fmla="*/ 1077 h 1264"/>
                <a:gd name="T78" fmla="*/ 5960 w 8210"/>
                <a:gd name="T79" fmla="*/ 110 h 1264"/>
                <a:gd name="T80" fmla="*/ 5926 w 8210"/>
                <a:gd name="T81" fmla="*/ 1171 h 1264"/>
                <a:gd name="T82" fmla="*/ 7344 w 8210"/>
                <a:gd name="T83" fmla="*/ 1153 h 1264"/>
                <a:gd name="T84" fmla="*/ 6862 w 8210"/>
                <a:gd name="T85" fmla="*/ 454 h 1264"/>
                <a:gd name="T86" fmla="*/ 6998 w 8210"/>
                <a:gd name="T87" fmla="*/ 1042 h 1264"/>
                <a:gd name="T88" fmla="*/ 6705 w 8210"/>
                <a:gd name="T89" fmla="*/ 433 h 1264"/>
                <a:gd name="T90" fmla="*/ 6450 w 8210"/>
                <a:gd name="T91" fmla="*/ 621 h 1264"/>
                <a:gd name="T92" fmla="*/ 6942 w 8210"/>
                <a:gd name="T93" fmla="*/ 1172 h 1264"/>
                <a:gd name="T94" fmla="*/ 7392 w 8210"/>
                <a:gd name="T95" fmla="*/ 1158 h 1264"/>
                <a:gd name="T96" fmla="*/ 8189 w 8210"/>
                <a:gd name="T97" fmla="*/ 810 h 1264"/>
                <a:gd name="T98" fmla="*/ 7616 w 8210"/>
                <a:gd name="T99" fmla="*/ 455 h 1264"/>
                <a:gd name="T100" fmla="*/ 7617 w 8210"/>
                <a:gd name="T101" fmla="*/ 1225 h 1264"/>
                <a:gd name="T102" fmla="*/ 8150 w 8210"/>
                <a:gd name="T103" fmla="*/ 999 h 1264"/>
                <a:gd name="T104" fmla="*/ 7901 w 8210"/>
                <a:gd name="T105" fmla="*/ 64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10" h="1264">
                  <a:moveTo>
                    <a:pt x="771" y="1239"/>
                  </a:moveTo>
                  <a:cubicBezTo>
                    <a:pt x="822" y="1223"/>
                    <a:pt x="868" y="1200"/>
                    <a:pt x="910" y="1171"/>
                  </a:cubicBezTo>
                  <a:cubicBezTo>
                    <a:pt x="948" y="1144"/>
                    <a:pt x="982" y="1112"/>
                    <a:pt x="1011" y="1075"/>
                  </a:cubicBezTo>
                  <a:cubicBezTo>
                    <a:pt x="1040" y="1038"/>
                    <a:pt x="1066" y="997"/>
                    <a:pt x="1089" y="950"/>
                  </a:cubicBezTo>
                  <a:lnTo>
                    <a:pt x="1021" y="909"/>
                  </a:lnTo>
                  <a:cubicBezTo>
                    <a:pt x="973" y="990"/>
                    <a:pt x="920" y="1051"/>
                    <a:pt x="862" y="1092"/>
                  </a:cubicBezTo>
                  <a:cubicBezTo>
                    <a:pt x="804" y="1132"/>
                    <a:pt x="738" y="1152"/>
                    <a:pt x="663" y="1152"/>
                  </a:cubicBezTo>
                  <a:cubicBezTo>
                    <a:pt x="612" y="1152"/>
                    <a:pt x="566" y="1143"/>
                    <a:pt x="524" y="1124"/>
                  </a:cubicBezTo>
                  <a:cubicBezTo>
                    <a:pt x="482" y="1105"/>
                    <a:pt x="446" y="1075"/>
                    <a:pt x="415" y="1035"/>
                  </a:cubicBezTo>
                  <a:cubicBezTo>
                    <a:pt x="386" y="996"/>
                    <a:pt x="363" y="945"/>
                    <a:pt x="346" y="881"/>
                  </a:cubicBezTo>
                  <a:cubicBezTo>
                    <a:pt x="328" y="818"/>
                    <a:pt x="319" y="741"/>
                    <a:pt x="319" y="651"/>
                  </a:cubicBezTo>
                  <a:cubicBezTo>
                    <a:pt x="319" y="492"/>
                    <a:pt x="345" y="369"/>
                    <a:pt x="397" y="281"/>
                  </a:cubicBezTo>
                  <a:cubicBezTo>
                    <a:pt x="449" y="193"/>
                    <a:pt x="525" y="149"/>
                    <a:pt x="624" y="149"/>
                  </a:cubicBezTo>
                  <a:cubicBezTo>
                    <a:pt x="704" y="149"/>
                    <a:pt x="772" y="178"/>
                    <a:pt x="828" y="237"/>
                  </a:cubicBezTo>
                  <a:cubicBezTo>
                    <a:pt x="884" y="296"/>
                    <a:pt x="931" y="389"/>
                    <a:pt x="971" y="515"/>
                  </a:cubicBezTo>
                  <a:lnTo>
                    <a:pt x="1041" y="515"/>
                  </a:lnTo>
                  <a:lnTo>
                    <a:pt x="1034" y="103"/>
                  </a:lnTo>
                  <a:lnTo>
                    <a:pt x="965" y="103"/>
                  </a:lnTo>
                  <a:lnTo>
                    <a:pt x="915" y="146"/>
                  </a:lnTo>
                  <a:cubicBezTo>
                    <a:pt x="880" y="127"/>
                    <a:pt x="836" y="110"/>
                    <a:pt x="785" y="95"/>
                  </a:cubicBezTo>
                  <a:cubicBezTo>
                    <a:pt x="733" y="79"/>
                    <a:pt x="676" y="72"/>
                    <a:pt x="614" y="72"/>
                  </a:cubicBezTo>
                  <a:cubicBezTo>
                    <a:pt x="527" y="72"/>
                    <a:pt x="446" y="86"/>
                    <a:pt x="370" y="116"/>
                  </a:cubicBezTo>
                  <a:cubicBezTo>
                    <a:pt x="294" y="145"/>
                    <a:pt x="229" y="187"/>
                    <a:pt x="175" y="241"/>
                  </a:cubicBezTo>
                  <a:cubicBezTo>
                    <a:pt x="120" y="295"/>
                    <a:pt x="77" y="360"/>
                    <a:pt x="46" y="435"/>
                  </a:cubicBezTo>
                  <a:cubicBezTo>
                    <a:pt x="16" y="509"/>
                    <a:pt x="0" y="591"/>
                    <a:pt x="0" y="678"/>
                  </a:cubicBezTo>
                  <a:cubicBezTo>
                    <a:pt x="0" y="767"/>
                    <a:pt x="15" y="848"/>
                    <a:pt x="46" y="921"/>
                  </a:cubicBezTo>
                  <a:cubicBezTo>
                    <a:pt x="76" y="995"/>
                    <a:pt x="117" y="1057"/>
                    <a:pt x="170" y="1107"/>
                  </a:cubicBezTo>
                  <a:cubicBezTo>
                    <a:pt x="224" y="1158"/>
                    <a:pt x="287" y="1197"/>
                    <a:pt x="359" y="1223"/>
                  </a:cubicBezTo>
                  <a:cubicBezTo>
                    <a:pt x="431" y="1250"/>
                    <a:pt x="508" y="1264"/>
                    <a:pt x="591" y="1264"/>
                  </a:cubicBezTo>
                  <a:cubicBezTo>
                    <a:pt x="660" y="1264"/>
                    <a:pt x="720" y="1256"/>
                    <a:pt x="771" y="1239"/>
                  </a:cubicBezTo>
                  <a:moveTo>
                    <a:pt x="1806" y="450"/>
                  </a:moveTo>
                  <a:cubicBezTo>
                    <a:pt x="1750" y="430"/>
                    <a:pt x="1684" y="420"/>
                    <a:pt x="1610" y="420"/>
                  </a:cubicBezTo>
                  <a:cubicBezTo>
                    <a:pt x="1539" y="420"/>
                    <a:pt x="1475" y="430"/>
                    <a:pt x="1417" y="450"/>
                  </a:cubicBezTo>
                  <a:cubicBezTo>
                    <a:pt x="1359" y="471"/>
                    <a:pt x="1311" y="499"/>
                    <a:pt x="1272" y="537"/>
                  </a:cubicBezTo>
                  <a:cubicBezTo>
                    <a:pt x="1231" y="575"/>
                    <a:pt x="1200" y="620"/>
                    <a:pt x="1180" y="669"/>
                  </a:cubicBezTo>
                  <a:cubicBezTo>
                    <a:pt x="1159" y="719"/>
                    <a:pt x="1149" y="776"/>
                    <a:pt x="1149" y="839"/>
                  </a:cubicBezTo>
                  <a:cubicBezTo>
                    <a:pt x="1149" y="904"/>
                    <a:pt x="1161" y="963"/>
                    <a:pt x="1184" y="1015"/>
                  </a:cubicBezTo>
                  <a:cubicBezTo>
                    <a:pt x="1207" y="1067"/>
                    <a:pt x="1239" y="1111"/>
                    <a:pt x="1280" y="1147"/>
                  </a:cubicBezTo>
                  <a:cubicBezTo>
                    <a:pt x="1321" y="1184"/>
                    <a:pt x="1370" y="1212"/>
                    <a:pt x="1424" y="1230"/>
                  </a:cubicBezTo>
                  <a:cubicBezTo>
                    <a:pt x="1479" y="1249"/>
                    <a:pt x="1538" y="1258"/>
                    <a:pt x="1603" y="1258"/>
                  </a:cubicBezTo>
                  <a:cubicBezTo>
                    <a:pt x="1678" y="1258"/>
                    <a:pt x="1744" y="1248"/>
                    <a:pt x="1802" y="1226"/>
                  </a:cubicBezTo>
                  <a:cubicBezTo>
                    <a:pt x="1861" y="1205"/>
                    <a:pt x="1911" y="1175"/>
                    <a:pt x="1953" y="1135"/>
                  </a:cubicBezTo>
                  <a:cubicBezTo>
                    <a:pt x="1992" y="1098"/>
                    <a:pt x="2022" y="1053"/>
                    <a:pt x="2042" y="1001"/>
                  </a:cubicBezTo>
                  <a:cubicBezTo>
                    <a:pt x="2063" y="948"/>
                    <a:pt x="2073" y="893"/>
                    <a:pt x="2073" y="834"/>
                  </a:cubicBezTo>
                  <a:cubicBezTo>
                    <a:pt x="2073" y="774"/>
                    <a:pt x="2062" y="719"/>
                    <a:pt x="2042" y="668"/>
                  </a:cubicBezTo>
                  <a:cubicBezTo>
                    <a:pt x="2021" y="617"/>
                    <a:pt x="1991" y="573"/>
                    <a:pt x="1952" y="537"/>
                  </a:cubicBezTo>
                  <a:cubicBezTo>
                    <a:pt x="1911" y="499"/>
                    <a:pt x="1863" y="471"/>
                    <a:pt x="1806" y="450"/>
                  </a:cubicBezTo>
                  <a:moveTo>
                    <a:pt x="1694" y="1167"/>
                  </a:moveTo>
                  <a:cubicBezTo>
                    <a:pt x="1671" y="1185"/>
                    <a:pt x="1644" y="1194"/>
                    <a:pt x="1612" y="1194"/>
                  </a:cubicBezTo>
                  <a:cubicBezTo>
                    <a:pt x="1577" y="1194"/>
                    <a:pt x="1548" y="1184"/>
                    <a:pt x="1525" y="1165"/>
                  </a:cubicBezTo>
                  <a:cubicBezTo>
                    <a:pt x="1502" y="1146"/>
                    <a:pt x="1484" y="1120"/>
                    <a:pt x="1472" y="1087"/>
                  </a:cubicBezTo>
                  <a:cubicBezTo>
                    <a:pt x="1458" y="1049"/>
                    <a:pt x="1449" y="1011"/>
                    <a:pt x="1445" y="973"/>
                  </a:cubicBezTo>
                  <a:cubicBezTo>
                    <a:pt x="1441" y="935"/>
                    <a:pt x="1440" y="887"/>
                    <a:pt x="1440" y="829"/>
                  </a:cubicBezTo>
                  <a:cubicBezTo>
                    <a:pt x="1440" y="785"/>
                    <a:pt x="1442" y="743"/>
                    <a:pt x="1446" y="702"/>
                  </a:cubicBezTo>
                  <a:cubicBezTo>
                    <a:pt x="1450" y="661"/>
                    <a:pt x="1458" y="626"/>
                    <a:pt x="1469" y="596"/>
                  </a:cubicBezTo>
                  <a:cubicBezTo>
                    <a:pt x="1481" y="563"/>
                    <a:pt x="1499" y="536"/>
                    <a:pt x="1521" y="515"/>
                  </a:cubicBezTo>
                  <a:cubicBezTo>
                    <a:pt x="1544" y="494"/>
                    <a:pt x="1574" y="484"/>
                    <a:pt x="1612" y="484"/>
                  </a:cubicBezTo>
                  <a:cubicBezTo>
                    <a:pt x="1646" y="484"/>
                    <a:pt x="1675" y="494"/>
                    <a:pt x="1697" y="513"/>
                  </a:cubicBezTo>
                  <a:cubicBezTo>
                    <a:pt x="1720" y="532"/>
                    <a:pt x="1737" y="558"/>
                    <a:pt x="1750" y="592"/>
                  </a:cubicBezTo>
                  <a:cubicBezTo>
                    <a:pt x="1761" y="619"/>
                    <a:pt x="1769" y="657"/>
                    <a:pt x="1774" y="705"/>
                  </a:cubicBezTo>
                  <a:cubicBezTo>
                    <a:pt x="1779" y="752"/>
                    <a:pt x="1782" y="795"/>
                    <a:pt x="1782" y="832"/>
                  </a:cubicBezTo>
                  <a:cubicBezTo>
                    <a:pt x="1782" y="888"/>
                    <a:pt x="1779" y="938"/>
                    <a:pt x="1774" y="980"/>
                  </a:cubicBezTo>
                  <a:cubicBezTo>
                    <a:pt x="1768" y="1023"/>
                    <a:pt x="1760" y="1059"/>
                    <a:pt x="1748" y="1088"/>
                  </a:cubicBezTo>
                  <a:cubicBezTo>
                    <a:pt x="1735" y="1123"/>
                    <a:pt x="1716" y="1149"/>
                    <a:pt x="1694" y="1167"/>
                  </a:cubicBezTo>
                  <a:moveTo>
                    <a:pt x="3156" y="1158"/>
                  </a:moveTo>
                  <a:cubicBezTo>
                    <a:pt x="3143" y="1157"/>
                    <a:pt x="3125" y="1156"/>
                    <a:pt x="3104" y="1153"/>
                  </a:cubicBezTo>
                  <a:cubicBezTo>
                    <a:pt x="3082" y="1150"/>
                    <a:pt x="3066" y="1146"/>
                    <a:pt x="3055" y="1140"/>
                  </a:cubicBezTo>
                  <a:cubicBezTo>
                    <a:pt x="3040" y="1132"/>
                    <a:pt x="3029" y="1121"/>
                    <a:pt x="3023" y="1108"/>
                  </a:cubicBezTo>
                  <a:cubicBezTo>
                    <a:pt x="3016" y="1094"/>
                    <a:pt x="3013" y="1077"/>
                    <a:pt x="3013" y="1057"/>
                  </a:cubicBezTo>
                  <a:lnTo>
                    <a:pt x="3013" y="13"/>
                  </a:lnTo>
                  <a:lnTo>
                    <a:pt x="3001" y="0"/>
                  </a:lnTo>
                  <a:lnTo>
                    <a:pt x="2570" y="21"/>
                  </a:lnTo>
                  <a:lnTo>
                    <a:pt x="2570" y="79"/>
                  </a:lnTo>
                  <a:cubicBezTo>
                    <a:pt x="2595" y="81"/>
                    <a:pt x="2620" y="84"/>
                    <a:pt x="2645" y="89"/>
                  </a:cubicBezTo>
                  <a:cubicBezTo>
                    <a:pt x="2669" y="95"/>
                    <a:pt x="2690" y="103"/>
                    <a:pt x="2706" y="115"/>
                  </a:cubicBezTo>
                  <a:cubicBezTo>
                    <a:pt x="2720" y="124"/>
                    <a:pt x="2730" y="138"/>
                    <a:pt x="2738" y="155"/>
                  </a:cubicBezTo>
                  <a:cubicBezTo>
                    <a:pt x="2746" y="172"/>
                    <a:pt x="2750" y="190"/>
                    <a:pt x="2750" y="210"/>
                  </a:cubicBezTo>
                  <a:lnTo>
                    <a:pt x="2750" y="471"/>
                  </a:lnTo>
                  <a:cubicBezTo>
                    <a:pt x="2727" y="457"/>
                    <a:pt x="2697" y="446"/>
                    <a:pt x="2659" y="436"/>
                  </a:cubicBezTo>
                  <a:cubicBezTo>
                    <a:pt x="2620" y="426"/>
                    <a:pt x="2580" y="421"/>
                    <a:pt x="2536" y="421"/>
                  </a:cubicBezTo>
                  <a:cubicBezTo>
                    <a:pt x="2426" y="421"/>
                    <a:pt x="2332" y="461"/>
                    <a:pt x="2254" y="541"/>
                  </a:cubicBezTo>
                  <a:cubicBezTo>
                    <a:pt x="2177" y="622"/>
                    <a:pt x="2138" y="718"/>
                    <a:pt x="2138" y="830"/>
                  </a:cubicBezTo>
                  <a:cubicBezTo>
                    <a:pt x="2138" y="956"/>
                    <a:pt x="2172" y="1059"/>
                    <a:pt x="2242" y="1139"/>
                  </a:cubicBezTo>
                  <a:cubicBezTo>
                    <a:pt x="2311" y="1218"/>
                    <a:pt x="2400" y="1258"/>
                    <a:pt x="2507" y="1258"/>
                  </a:cubicBezTo>
                  <a:cubicBezTo>
                    <a:pt x="2552" y="1258"/>
                    <a:pt x="2597" y="1248"/>
                    <a:pt x="2641" y="1227"/>
                  </a:cubicBezTo>
                  <a:cubicBezTo>
                    <a:pt x="2685" y="1206"/>
                    <a:pt x="2720" y="1181"/>
                    <a:pt x="2746" y="1153"/>
                  </a:cubicBezTo>
                  <a:lnTo>
                    <a:pt x="2752" y="1155"/>
                  </a:lnTo>
                  <a:lnTo>
                    <a:pt x="2752" y="1228"/>
                  </a:lnTo>
                  <a:lnTo>
                    <a:pt x="2764" y="1239"/>
                  </a:lnTo>
                  <a:lnTo>
                    <a:pt x="3156" y="1216"/>
                  </a:lnTo>
                  <a:lnTo>
                    <a:pt x="3156" y="1158"/>
                  </a:lnTo>
                  <a:close/>
                  <a:moveTo>
                    <a:pt x="2691" y="1124"/>
                  </a:moveTo>
                  <a:cubicBezTo>
                    <a:pt x="2670" y="1136"/>
                    <a:pt x="2643" y="1143"/>
                    <a:pt x="2611" y="1143"/>
                  </a:cubicBezTo>
                  <a:cubicBezTo>
                    <a:pt x="2577" y="1143"/>
                    <a:pt x="2548" y="1135"/>
                    <a:pt x="2524" y="1119"/>
                  </a:cubicBezTo>
                  <a:cubicBezTo>
                    <a:pt x="2500" y="1103"/>
                    <a:pt x="2480" y="1081"/>
                    <a:pt x="2465" y="1053"/>
                  </a:cubicBezTo>
                  <a:cubicBezTo>
                    <a:pt x="2450" y="1025"/>
                    <a:pt x="2439" y="993"/>
                    <a:pt x="2433" y="959"/>
                  </a:cubicBezTo>
                  <a:cubicBezTo>
                    <a:pt x="2427" y="925"/>
                    <a:pt x="2424" y="886"/>
                    <a:pt x="2424" y="843"/>
                  </a:cubicBezTo>
                  <a:cubicBezTo>
                    <a:pt x="2424" y="734"/>
                    <a:pt x="2441" y="649"/>
                    <a:pt x="2474" y="589"/>
                  </a:cubicBezTo>
                  <a:cubicBezTo>
                    <a:pt x="2508" y="529"/>
                    <a:pt x="2552" y="499"/>
                    <a:pt x="2605" y="499"/>
                  </a:cubicBezTo>
                  <a:cubicBezTo>
                    <a:pt x="2627" y="499"/>
                    <a:pt x="2647" y="503"/>
                    <a:pt x="2665" y="512"/>
                  </a:cubicBezTo>
                  <a:cubicBezTo>
                    <a:pt x="2682" y="520"/>
                    <a:pt x="2697" y="530"/>
                    <a:pt x="2707" y="541"/>
                  </a:cubicBezTo>
                  <a:cubicBezTo>
                    <a:pt x="2719" y="555"/>
                    <a:pt x="2728" y="569"/>
                    <a:pt x="2735" y="584"/>
                  </a:cubicBezTo>
                  <a:cubicBezTo>
                    <a:pt x="2741" y="599"/>
                    <a:pt x="2746" y="612"/>
                    <a:pt x="2750" y="624"/>
                  </a:cubicBezTo>
                  <a:lnTo>
                    <a:pt x="2750" y="1074"/>
                  </a:lnTo>
                  <a:cubicBezTo>
                    <a:pt x="2732" y="1095"/>
                    <a:pt x="2713" y="1112"/>
                    <a:pt x="2691" y="1124"/>
                  </a:cubicBezTo>
                  <a:moveTo>
                    <a:pt x="3935" y="999"/>
                  </a:moveTo>
                  <a:cubicBezTo>
                    <a:pt x="3907" y="1040"/>
                    <a:pt x="3873" y="1075"/>
                    <a:pt x="3833" y="1102"/>
                  </a:cubicBezTo>
                  <a:cubicBezTo>
                    <a:pt x="3794" y="1130"/>
                    <a:pt x="3749" y="1143"/>
                    <a:pt x="3699" y="1143"/>
                  </a:cubicBezTo>
                  <a:cubicBezTo>
                    <a:pt x="3607" y="1143"/>
                    <a:pt x="3541" y="1115"/>
                    <a:pt x="3499" y="1058"/>
                  </a:cubicBezTo>
                  <a:cubicBezTo>
                    <a:pt x="3457" y="1001"/>
                    <a:pt x="3436" y="919"/>
                    <a:pt x="3436" y="810"/>
                  </a:cubicBezTo>
                  <a:lnTo>
                    <a:pt x="3974" y="810"/>
                  </a:lnTo>
                  <a:lnTo>
                    <a:pt x="3974" y="758"/>
                  </a:lnTo>
                  <a:cubicBezTo>
                    <a:pt x="3974" y="713"/>
                    <a:pt x="3967" y="670"/>
                    <a:pt x="3954" y="629"/>
                  </a:cubicBezTo>
                  <a:cubicBezTo>
                    <a:pt x="3940" y="587"/>
                    <a:pt x="3918" y="552"/>
                    <a:pt x="3888" y="522"/>
                  </a:cubicBezTo>
                  <a:cubicBezTo>
                    <a:pt x="3856" y="490"/>
                    <a:pt x="3817" y="465"/>
                    <a:pt x="3769" y="447"/>
                  </a:cubicBezTo>
                  <a:cubicBezTo>
                    <a:pt x="3721" y="429"/>
                    <a:pt x="3660" y="420"/>
                    <a:pt x="3586" y="420"/>
                  </a:cubicBezTo>
                  <a:cubicBezTo>
                    <a:pt x="3518" y="420"/>
                    <a:pt x="3456" y="431"/>
                    <a:pt x="3401" y="455"/>
                  </a:cubicBezTo>
                  <a:cubicBezTo>
                    <a:pt x="3346" y="478"/>
                    <a:pt x="3301" y="509"/>
                    <a:pt x="3265" y="546"/>
                  </a:cubicBezTo>
                  <a:cubicBezTo>
                    <a:pt x="3228" y="585"/>
                    <a:pt x="3200" y="629"/>
                    <a:pt x="3180" y="679"/>
                  </a:cubicBezTo>
                  <a:cubicBezTo>
                    <a:pt x="3160" y="728"/>
                    <a:pt x="3150" y="780"/>
                    <a:pt x="3150" y="834"/>
                  </a:cubicBezTo>
                  <a:cubicBezTo>
                    <a:pt x="3150" y="894"/>
                    <a:pt x="3159" y="950"/>
                    <a:pt x="3178" y="1001"/>
                  </a:cubicBezTo>
                  <a:cubicBezTo>
                    <a:pt x="3196" y="1053"/>
                    <a:pt x="3224" y="1097"/>
                    <a:pt x="3261" y="1135"/>
                  </a:cubicBezTo>
                  <a:cubicBezTo>
                    <a:pt x="3298" y="1172"/>
                    <a:pt x="3345" y="1202"/>
                    <a:pt x="3402" y="1225"/>
                  </a:cubicBezTo>
                  <a:cubicBezTo>
                    <a:pt x="3459" y="1247"/>
                    <a:pt x="3527" y="1258"/>
                    <a:pt x="3606" y="1258"/>
                  </a:cubicBezTo>
                  <a:cubicBezTo>
                    <a:pt x="3653" y="1258"/>
                    <a:pt x="3695" y="1253"/>
                    <a:pt x="3731" y="1243"/>
                  </a:cubicBezTo>
                  <a:cubicBezTo>
                    <a:pt x="3767" y="1232"/>
                    <a:pt x="3803" y="1217"/>
                    <a:pt x="3839" y="1197"/>
                  </a:cubicBezTo>
                  <a:cubicBezTo>
                    <a:pt x="3872" y="1178"/>
                    <a:pt x="3902" y="1155"/>
                    <a:pt x="3929" y="1128"/>
                  </a:cubicBezTo>
                  <a:cubicBezTo>
                    <a:pt x="3955" y="1101"/>
                    <a:pt x="3977" y="1073"/>
                    <a:pt x="3996" y="1042"/>
                  </a:cubicBezTo>
                  <a:lnTo>
                    <a:pt x="3935" y="999"/>
                  </a:lnTo>
                  <a:close/>
                  <a:moveTo>
                    <a:pt x="3436" y="743"/>
                  </a:moveTo>
                  <a:cubicBezTo>
                    <a:pt x="3438" y="653"/>
                    <a:pt x="3451" y="588"/>
                    <a:pt x="3476" y="546"/>
                  </a:cubicBezTo>
                  <a:cubicBezTo>
                    <a:pt x="3500" y="505"/>
                    <a:pt x="3533" y="484"/>
                    <a:pt x="3574" y="484"/>
                  </a:cubicBezTo>
                  <a:cubicBezTo>
                    <a:pt x="3598" y="484"/>
                    <a:pt x="3617" y="490"/>
                    <a:pt x="3633" y="503"/>
                  </a:cubicBezTo>
                  <a:cubicBezTo>
                    <a:pt x="3649" y="516"/>
                    <a:pt x="3661" y="535"/>
                    <a:pt x="3670" y="560"/>
                  </a:cubicBezTo>
                  <a:cubicBezTo>
                    <a:pt x="3678" y="581"/>
                    <a:pt x="3684" y="608"/>
                    <a:pt x="3687" y="642"/>
                  </a:cubicBezTo>
                  <a:cubicBezTo>
                    <a:pt x="3690" y="675"/>
                    <a:pt x="3692" y="708"/>
                    <a:pt x="3692" y="740"/>
                  </a:cubicBezTo>
                  <a:lnTo>
                    <a:pt x="3436" y="743"/>
                  </a:lnTo>
                  <a:close/>
                  <a:moveTo>
                    <a:pt x="5159" y="103"/>
                  </a:moveTo>
                  <a:lnTo>
                    <a:pt x="4701" y="103"/>
                  </a:lnTo>
                  <a:lnTo>
                    <a:pt x="4701" y="166"/>
                  </a:lnTo>
                  <a:cubicBezTo>
                    <a:pt x="4767" y="172"/>
                    <a:pt x="4812" y="180"/>
                    <a:pt x="4836" y="191"/>
                  </a:cubicBezTo>
                  <a:cubicBezTo>
                    <a:pt x="4861" y="203"/>
                    <a:pt x="4873" y="217"/>
                    <a:pt x="4873" y="234"/>
                  </a:cubicBezTo>
                  <a:cubicBezTo>
                    <a:pt x="4873" y="249"/>
                    <a:pt x="4869" y="271"/>
                    <a:pt x="4860" y="301"/>
                  </a:cubicBezTo>
                  <a:cubicBezTo>
                    <a:pt x="4851" y="330"/>
                    <a:pt x="4840" y="362"/>
                    <a:pt x="4827" y="396"/>
                  </a:cubicBezTo>
                  <a:cubicBezTo>
                    <a:pt x="4800" y="466"/>
                    <a:pt x="4768" y="546"/>
                    <a:pt x="4733" y="637"/>
                  </a:cubicBezTo>
                  <a:cubicBezTo>
                    <a:pt x="4697" y="729"/>
                    <a:pt x="4653" y="840"/>
                    <a:pt x="4599" y="972"/>
                  </a:cubicBezTo>
                  <a:cubicBezTo>
                    <a:pt x="4512" y="755"/>
                    <a:pt x="4446" y="594"/>
                    <a:pt x="4401" y="488"/>
                  </a:cubicBezTo>
                  <a:cubicBezTo>
                    <a:pt x="4356" y="382"/>
                    <a:pt x="4326" y="306"/>
                    <a:pt x="4309" y="259"/>
                  </a:cubicBezTo>
                  <a:cubicBezTo>
                    <a:pt x="4305" y="248"/>
                    <a:pt x="4302" y="239"/>
                    <a:pt x="4300" y="233"/>
                  </a:cubicBezTo>
                  <a:cubicBezTo>
                    <a:pt x="4298" y="226"/>
                    <a:pt x="4297" y="220"/>
                    <a:pt x="4297" y="214"/>
                  </a:cubicBezTo>
                  <a:cubicBezTo>
                    <a:pt x="4297" y="202"/>
                    <a:pt x="4308" y="193"/>
                    <a:pt x="4328" y="185"/>
                  </a:cubicBezTo>
                  <a:cubicBezTo>
                    <a:pt x="4349" y="177"/>
                    <a:pt x="4387" y="170"/>
                    <a:pt x="4445" y="163"/>
                  </a:cubicBezTo>
                  <a:lnTo>
                    <a:pt x="4445" y="103"/>
                  </a:lnTo>
                  <a:lnTo>
                    <a:pt x="3832" y="103"/>
                  </a:lnTo>
                  <a:lnTo>
                    <a:pt x="3832" y="165"/>
                  </a:lnTo>
                  <a:cubicBezTo>
                    <a:pt x="3855" y="168"/>
                    <a:pt x="3873" y="171"/>
                    <a:pt x="3887" y="175"/>
                  </a:cubicBezTo>
                  <a:cubicBezTo>
                    <a:pt x="3901" y="179"/>
                    <a:pt x="3917" y="187"/>
                    <a:pt x="3935" y="197"/>
                  </a:cubicBezTo>
                  <a:cubicBezTo>
                    <a:pt x="3960" y="211"/>
                    <a:pt x="3978" y="225"/>
                    <a:pt x="3990" y="238"/>
                  </a:cubicBezTo>
                  <a:cubicBezTo>
                    <a:pt x="4001" y="252"/>
                    <a:pt x="4013" y="272"/>
                    <a:pt x="4025" y="299"/>
                  </a:cubicBezTo>
                  <a:cubicBezTo>
                    <a:pt x="4056" y="372"/>
                    <a:pt x="4110" y="502"/>
                    <a:pt x="4187" y="690"/>
                  </a:cubicBezTo>
                  <a:cubicBezTo>
                    <a:pt x="4264" y="878"/>
                    <a:pt x="4340" y="1063"/>
                    <a:pt x="4414" y="1245"/>
                  </a:cubicBezTo>
                  <a:lnTo>
                    <a:pt x="4574" y="1245"/>
                  </a:lnTo>
                  <a:cubicBezTo>
                    <a:pt x="4611" y="1157"/>
                    <a:pt x="4648" y="1065"/>
                    <a:pt x="4688" y="969"/>
                  </a:cubicBezTo>
                  <a:cubicBezTo>
                    <a:pt x="4727" y="873"/>
                    <a:pt x="4764" y="785"/>
                    <a:pt x="4798" y="704"/>
                  </a:cubicBezTo>
                  <a:cubicBezTo>
                    <a:pt x="4836" y="614"/>
                    <a:pt x="4870" y="534"/>
                    <a:pt x="4900" y="464"/>
                  </a:cubicBezTo>
                  <a:cubicBezTo>
                    <a:pt x="4930" y="393"/>
                    <a:pt x="4953" y="340"/>
                    <a:pt x="4969" y="303"/>
                  </a:cubicBezTo>
                  <a:cubicBezTo>
                    <a:pt x="4982" y="277"/>
                    <a:pt x="4994" y="256"/>
                    <a:pt x="5007" y="241"/>
                  </a:cubicBezTo>
                  <a:cubicBezTo>
                    <a:pt x="5019" y="226"/>
                    <a:pt x="5037" y="211"/>
                    <a:pt x="5059" y="198"/>
                  </a:cubicBezTo>
                  <a:cubicBezTo>
                    <a:pt x="5076" y="188"/>
                    <a:pt x="5093" y="181"/>
                    <a:pt x="5109" y="176"/>
                  </a:cubicBezTo>
                  <a:cubicBezTo>
                    <a:pt x="5125" y="171"/>
                    <a:pt x="5142" y="168"/>
                    <a:pt x="5159" y="166"/>
                  </a:cubicBezTo>
                  <a:lnTo>
                    <a:pt x="5159" y="103"/>
                  </a:lnTo>
                  <a:close/>
                  <a:moveTo>
                    <a:pt x="5837" y="1158"/>
                  </a:moveTo>
                  <a:cubicBezTo>
                    <a:pt x="5821" y="1158"/>
                    <a:pt x="5804" y="1157"/>
                    <a:pt x="5784" y="1157"/>
                  </a:cubicBezTo>
                  <a:cubicBezTo>
                    <a:pt x="5765" y="1156"/>
                    <a:pt x="5751" y="1153"/>
                    <a:pt x="5742" y="1149"/>
                  </a:cubicBezTo>
                  <a:cubicBezTo>
                    <a:pt x="5727" y="1142"/>
                    <a:pt x="5716" y="1132"/>
                    <a:pt x="5709" y="1118"/>
                  </a:cubicBezTo>
                  <a:cubicBezTo>
                    <a:pt x="5702" y="1104"/>
                    <a:pt x="5698" y="1085"/>
                    <a:pt x="5698" y="1061"/>
                  </a:cubicBezTo>
                  <a:cubicBezTo>
                    <a:pt x="5698" y="1035"/>
                    <a:pt x="5699" y="981"/>
                    <a:pt x="5702" y="899"/>
                  </a:cubicBezTo>
                  <a:cubicBezTo>
                    <a:pt x="5704" y="817"/>
                    <a:pt x="5705" y="746"/>
                    <a:pt x="5705" y="686"/>
                  </a:cubicBezTo>
                  <a:cubicBezTo>
                    <a:pt x="5705" y="629"/>
                    <a:pt x="5695" y="583"/>
                    <a:pt x="5676" y="547"/>
                  </a:cubicBezTo>
                  <a:cubicBezTo>
                    <a:pt x="5657" y="512"/>
                    <a:pt x="5631" y="485"/>
                    <a:pt x="5598" y="467"/>
                  </a:cubicBezTo>
                  <a:cubicBezTo>
                    <a:pt x="5563" y="447"/>
                    <a:pt x="5524" y="435"/>
                    <a:pt x="5481" y="429"/>
                  </a:cubicBezTo>
                  <a:cubicBezTo>
                    <a:pt x="5438" y="423"/>
                    <a:pt x="5391" y="420"/>
                    <a:pt x="5340" y="420"/>
                  </a:cubicBezTo>
                  <a:cubicBezTo>
                    <a:pt x="5302" y="420"/>
                    <a:pt x="5262" y="424"/>
                    <a:pt x="5219" y="433"/>
                  </a:cubicBezTo>
                  <a:cubicBezTo>
                    <a:pt x="5175" y="441"/>
                    <a:pt x="5137" y="454"/>
                    <a:pt x="5103" y="470"/>
                  </a:cubicBezTo>
                  <a:cubicBezTo>
                    <a:pt x="5069" y="485"/>
                    <a:pt x="5040" y="505"/>
                    <a:pt x="5017" y="528"/>
                  </a:cubicBezTo>
                  <a:cubicBezTo>
                    <a:pt x="4993" y="552"/>
                    <a:pt x="4981" y="579"/>
                    <a:pt x="4981" y="608"/>
                  </a:cubicBezTo>
                  <a:cubicBezTo>
                    <a:pt x="4981" y="643"/>
                    <a:pt x="4993" y="671"/>
                    <a:pt x="5016" y="692"/>
                  </a:cubicBezTo>
                  <a:cubicBezTo>
                    <a:pt x="5039" y="714"/>
                    <a:pt x="5072" y="725"/>
                    <a:pt x="5117" y="725"/>
                  </a:cubicBezTo>
                  <a:cubicBezTo>
                    <a:pt x="5148" y="725"/>
                    <a:pt x="5172" y="722"/>
                    <a:pt x="5187" y="716"/>
                  </a:cubicBezTo>
                  <a:cubicBezTo>
                    <a:pt x="5202" y="710"/>
                    <a:pt x="5216" y="702"/>
                    <a:pt x="5228" y="691"/>
                  </a:cubicBezTo>
                  <a:cubicBezTo>
                    <a:pt x="5237" y="683"/>
                    <a:pt x="5244" y="672"/>
                    <a:pt x="5249" y="659"/>
                  </a:cubicBezTo>
                  <a:cubicBezTo>
                    <a:pt x="5254" y="645"/>
                    <a:pt x="5256" y="634"/>
                    <a:pt x="5256" y="625"/>
                  </a:cubicBezTo>
                  <a:cubicBezTo>
                    <a:pt x="5256" y="605"/>
                    <a:pt x="5252" y="584"/>
                    <a:pt x="5245" y="562"/>
                  </a:cubicBezTo>
                  <a:cubicBezTo>
                    <a:pt x="5237" y="540"/>
                    <a:pt x="5233" y="524"/>
                    <a:pt x="5231" y="514"/>
                  </a:cubicBezTo>
                  <a:cubicBezTo>
                    <a:pt x="5241" y="507"/>
                    <a:pt x="5253" y="500"/>
                    <a:pt x="5269" y="493"/>
                  </a:cubicBezTo>
                  <a:cubicBezTo>
                    <a:pt x="5285" y="487"/>
                    <a:pt x="5304" y="483"/>
                    <a:pt x="5328" y="483"/>
                  </a:cubicBezTo>
                  <a:cubicBezTo>
                    <a:pt x="5354" y="483"/>
                    <a:pt x="5375" y="489"/>
                    <a:pt x="5391" y="501"/>
                  </a:cubicBezTo>
                  <a:cubicBezTo>
                    <a:pt x="5406" y="512"/>
                    <a:pt x="5418" y="527"/>
                    <a:pt x="5426" y="544"/>
                  </a:cubicBezTo>
                  <a:cubicBezTo>
                    <a:pt x="5433" y="559"/>
                    <a:pt x="5437" y="577"/>
                    <a:pt x="5439" y="599"/>
                  </a:cubicBezTo>
                  <a:cubicBezTo>
                    <a:pt x="5441" y="621"/>
                    <a:pt x="5442" y="638"/>
                    <a:pt x="5442" y="651"/>
                  </a:cubicBezTo>
                  <a:lnTo>
                    <a:pt x="5442" y="728"/>
                  </a:lnTo>
                  <a:cubicBezTo>
                    <a:pt x="5411" y="743"/>
                    <a:pt x="5363" y="760"/>
                    <a:pt x="5296" y="778"/>
                  </a:cubicBezTo>
                  <a:cubicBezTo>
                    <a:pt x="5229" y="797"/>
                    <a:pt x="5171" y="816"/>
                    <a:pt x="5123" y="833"/>
                  </a:cubicBezTo>
                  <a:cubicBezTo>
                    <a:pt x="5098" y="843"/>
                    <a:pt x="5075" y="853"/>
                    <a:pt x="5054" y="864"/>
                  </a:cubicBezTo>
                  <a:cubicBezTo>
                    <a:pt x="5033" y="875"/>
                    <a:pt x="5015" y="889"/>
                    <a:pt x="4999" y="906"/>
                  </a:cubicBezTo>
                  <a:cubicBezTo>
                    <a:pt x="4981" y="925"/>
                    <a:pt x="4968" y="946"/>
                    <a:pt x="4958" y="971"/>
                  </a:cubicBezTo>
                  <a:cubicBezTo>
                    <a:pt x="4949" y="995"/>
                    <a:pt x="4944" y="1024"/>
                    <a:pt x="4944" y="1059"/>
                  </a:cubicBezTo>
                  <a:cubicBezTo>
                    <a:pt x="4944" y="1119"/>
                    <a:pt x="4966" y="1167"/>
                    <a:pt x="5009" y="1204"/>
                  </a:cubicBezTo>
                  <a:cubicBezTo>
                    <a:pt x="5053" y="1240"/>
                    <a:pt x="5105" y="1258"/>
                    <a:pt x="5167" y="1258"/>
                  </a:cubicBezTo>
                  <a:cubicBezTo>
                    <a:pt x="5209" y="1258"/>
                    <a:pt x="5241" y="1255"/>
                    <a:pt x="5264" y="1249"/>
                  </a:cubicBezTo>
                  <a:cubicBezTo>
                    <a:pt x="5287" y="1244"/>
                    <a:pt x="5311" y="1235"/>
                    <a:pt x="5336" y="1223"/>
                  </a:cubicBezTo>
                  <a:cubicBezTo>
                    <a:pt x="5355" y="1214"/>
                    <a:pt x="5373" y="1203"/>
                    <a:pt x="5390" y="1190"/>
                  </a:cubicBezTo>
                  <a:cubicBezTo>
                    <a:pt x="5407" y="1178"/>
                    <a:pt x="5424" y="1162"/>
                    <a:pt x="5442" y="1144"/>
                  </a:cubicBezTo>
                  <a:lnTo>
                    <a:pt x="5447" y="1144"/>
                  </a:lnTo>
                  <a:cubicBezTo>
                    <a:pt x="5458" y="1180"/>
                    <a:pt x="5479" y="1208"/>
                    <a:pt x="5510" y="1228"/>
                  </a:cubicBezTo>
                  <a:cubicBezTo>
                    <a:pt x="5541" y="1247"/>
                    <a:pt x="5589" y="1257"/>
                    <a:pt x="5654" y="1257"/>
                  </a:cubicBezTo>
                  <a:cubicBezTo>
                    <a:pt x="5689" y="1257"/>
                    <a:pt x="5723" y="1252"/>
                    <a:pt x="5755" y="1244"/>
                  </a:cubicBezTo>
                  <a:cubicBezTo>
                    <a:pt x="5786" y="1235"/>
                    <a:pt x="5814" y="1226"/>
                    <a:pt x="5837" y="1216"/>
                  </a:cubicBezTo>
                  <a:lnTo>
                    <a:pt x="5837" y="1158"/>
                  </a:lnTo>
                  <a:close/>
                  <a:moveTo>
                    <a:pt x="5439" y="1072"/>
                  </a:moveTo>
                  <a:cubicBezTo>
                    <a:pt x="5425" y="1089"/>
                    <a:pt x="5408" y="1104"/>
                    <a:pt x="5389" y="1116"/>
                  </a:cubicBezTo>
                  <a:cubicBezTo>
                    <a:pt x="5370" y="1128"/>
                    <a:pt x="5346" y="1134"/>
                    <a:pt x="5317" y="1134"/>
                  </a:cubicBezTo>
                  <a:cubicBezTo>
                    <a:pt x="5289" y="1134"/>
                    <a:pt x="5266" y="1125"/>
                    <a:pt x="5247" y="1106"/>
                  </a:cubicBezTo>
                  <a:cubicBezTo>
                    <a:pt x="5228" y="1087"/>
                    <a:pt x="5219" y="1057"/>
                    <a:pt x="5219" y="1016"/>
                  </a:cubicBezTo>
                  <a:cubicBezTo>
                    <a:pt x="5219" y="984"/>
                    <a:pt x="5224" y="957"/>
                    <a:pt x="5235" y="934"/>
                  </a:cubicBezTo>
                  <a:cubicBezTo>
                    <a:pt x="5247" y="911"/>
                    <a:pt x="5262" y="892"/>
                    <a:pt x="5282" y="877"/>
                  </a:cubicBezTo>
                  <a:cubicBezTo>
                    <a:pt x="5300" y="863"/>
                    <a:pt x="5324" y="849"/>
                    <a:pt x="5354" y="836"/>
                  </a:cubicBezTo>
                  <a:cubicBezTo>
                    <a:pt x="5383" y="823"/>
                    <a:pt x="5413" y="811"/>
                    <a:pt x="5442" y="801"/>
                  </a:cubicBezTo>
                  <a:lnTo>
                    <a:pt x="5439" y="1072"/>
                  </a:lnTo>
                  <a:close/>
                  <a:moveTo>
                    <a:pt x="6387" y="1175"/>
                  </a:moveTo>
                  <a:cubicBezTo>
                    <a:pt x="6371" y="1173"/>
                    <a:pt x="6357" y="1170"/>
                    <a:pt x="6346" y="1167"/>
                  </a:cubicBezTo>
                  <a:cubicBezTo>
                    <a:pt x="6334" y="1163"/>
                    <a:pt x="6323" y="1159"/>
                    <a:pt x="6312" y="1154"/>
                  </a:cubicBezTo>
                  <a:cubicBezTo>
                    <a:pt x="6297" y="1147"/>
                    <a:pt x="6285" y="1137"/>
                    <a:pt x="6278" y="1125"/>
                  </a:cubicBezTo>
                  <a:cubicBezTo>
                    <a:pt x="6271" y="1113"/>
                    <a:pt x="6268" y="1097"/>
                    <a:pt x="6268" y="1077"/>
                  </a:cubicBezTo>
                  <a:lnTo>
                    <a:pt x="6268" y="13"/>
                  </a:lnTo>
                  <a:lnTo>
                    <a:pt x="6256" y="0"/>
                  </a:lnTo>
                  <a:lnTo>
                    <a:pt x="5855" y="21"/>
                  </a:lnTo>
                  <a:lnTo>
                    <a:pt x="5855" y="79"/>
                  </a:lnTo>
                  <a:cubicBezTo>
                    <a:pt x="5871" y="80"/>
                    <a:pt x="5890" y="84"/>
                    <a:pt x="5912" y="90"/>
                  </a:cubicBezTo>
                  <a:cubicBezTo>
                    <a:pt x="5933" y="96"/>
                    <a:pt x="5949" y="103"/>
                    <a:pt x="5960" y="110"/>
                  </a:cubicBezTo>
                  <a:cubicBezTo>
                    <a:pt x="5974" y="119"/>
                    <a:pt x="5985" y="132"/>
                    <a:pt x="5993" y="149"/>
                  </a:cubicBezTo>
                  <a:cubicBezTo>
                    <a:pt x="6001" y="166"/>
                    <a:pt x="6005" y="185"/>
                    <a:pt x="6005" y="205"/>
                  </a:cubicBezTo>
                  <a:lnTo>
                    <a:pt x="6005" y="1088"/>
                  </a:lnTo>
                  <a:cubicBezTo>
                    <a:pt x="6005" y="1107"/>
                    <a:pt x="6002" y="1123"/>
                    <a:pt x="5996" y="1135"/>
                  </a:cubicBezTo>
                  <a:cubicBezTo>
                    <a:pt x="5990" y="1147"/>
                    <a:pt x="5978" y="1156"/>
                    <a:pt x="5961" y="1163"/>
                  </a:cubicBezTo>
                  <a:cubicBezTo>
                    <a:pt x="5951" y="1166"/>
                    <a:pt x="5939" y="1169"/>
                    <a:pt x="5926" y="1171"/>
                  </a:cubicBezTo>
                  <a:cubicBezTo>
                    <a:pt x="5913" y="1172"/>
                    <a:pt x="5900" y="1173"/>
                    <a:pt x="5886" y="1175"/>
                  </a:cubicBezTo>
                  <a:lnTo>
                    <a:pt x="5886" y="1233"/>
                  </a:lnTo>
                  <a:lnTo>
                    <a:pt x="6387" y="1233"/>
                  </a:lnTo>
                  <a:lnTo>
                    <a:pt x="6387" y="1175"/>
                  </a:lnTo>
                  <a:close/>
                  <a:moveTo>
                    <a:pt x="7392" y="1158"/>
                  </a:moveTo>
                  <a:cubicBezTo>
                    <a:pt x="7376" y="1157"/>
                    <a:pt x="7360" y="1156"/>
                    <a:pt x="7344" y="1153"/>
                  </a:cubicBezTo>
                  <a:cubicBezTo>
                    <a:pt x="7328" y="1151"/>
                    <a:pt x="7315" y="1147"/>
                    <a:pt x="7305" y="1140"/>
                  </a:cubicBezTo>
                  <a:cubicBezTo>
                    <a:pt x="7290" y="1131"/>
                    <a:pt x="7280" y="1120"/>
                    <a:pt x="7272" y="1107"/>
                  </a:cubicBezTo>
                  <a:cubicBezTo>
                    <a:pt x="7265" y="1094"/>
                    <a:pt x="7261" y="1078"/>
                    <a:pt x="7261" y="1060"/>
                  </a:cubicBezTo>
                  <a:lnTo>
                    <a:pt x="7261" y="445"/>
                  </a:lnTo>
                  <a:lnTo>
                    <a:pt x="7249" y="433"/>
                  </a:lnTo>
                  <a:lnTo>
                    <a:pt x="6862" y="454"/>
                  </a:lnTo>
                  <a:lnTo>
                    <a:pt x="6862" y="512"/>
                  </a:lnTo>
                  <a:cubicBezTo>
                    <a:pt x="6881" y="513"/>
                    <a:pt x="6899" y="515"/>
                    <a:pt x="6917" y="517"/>
                  </a:cubicBezTo>
                  <a:cubicBezTo>
                    <a:pt x="6935" y="519"/>
                    <a:pt x="6948" y="523"/>
                    <a:pt x="6958" y="529"/>
                  </a:cubicBezTo>
                  <a:cubicBezTo>
                    <a:pt x="6971" y="539"/>
                    <a:pt x="6981" y="550"/>
                    <a:pt x="6988" y="565"/>
                  </a:cubicBezTo>
                  <a:cubicBezTo>
                    <a:pt x="6995" y="579"/>
                    <a:pt x="6998" y="595"/>
                    <a:pt x="6998" y="613"/>
                  </a:cubicBezTo>
                  <a:lnTo>
                    <a:pt x="6998" y="1042"/>
                  </a:lnTo>
                  <a:cubicBezTo>
                    <a:pt x="6985" y="1065"/>
                    <a:pt x="6963" y="1086"/>
                    <a:pt x="6933" y="1105"/>
                  </a:cubicBezTo>
                  <a:cubicBezTo>
                    <a:pt x="6903" y="1125"/>
                    <a:pt x="6869" y="1135"/>
                    <a:pt x="6831" y="1135"/>
                  </a:cubicBezTo>
                  <a:cubicBezTo>
                    <a:pt x="6794" y="1135"/>
                    <a:pt x="6766" y="1122"/>
                    <a:pt x="6745" y="1096"/>
                  </a:cubicBezTo>
                  <a:cubicBezTo>
                    <a:pt x="6724" y="1070"/>
                    <a:pt x="6713" y="1029"/>
                    <a:pt x="6713" y="975"/>
                  </a:cubicBezTo>
                  <a:lnTo>
                    <a:pt x="6713" y="445"/>
                  </a:lnTo>
                  <a:lnTo>
                    <a:pt x="6705" y="433"/>
                  </a:lnTo>
                  <a:lnTo>
                    <a:pt x="6320" y="454"/>
                  </a:lnTo>
                  <a:lnTo>
                    <a:pt x="6320" y="512"/>
                  </a:lnTo>
                  <a:cubicBezTo>
                    <a:pt x="6334" y="513"/>
                    <a:pt x="6349" y="515"/>
                    <a:pt x="6366" y="519"/>
                  </a:cubicBezTo>
                  <a:cubicBezTo>
                    <a:pt x="6383" y="522"/>
                    <a:pt x="6396" y="528"/>
                    <a:pt x="6407" y="536"/>
                  </a:cubicBezTo>
                  <a:cubicBezTo>
                    <a:pt x="6420" y="546"/>
                    <a:pt x="6431" y="557"/>
                    <a:pt x="6439" y="571"/>
                  </a:cubicBezTo>
                  <a:cubicBezTo>
                    <a:pt x="6447" y="583"/>
                    <a:pt x="6450" y="600"/>
                    <a:pt x="6450" y="621"/>
                  </a:cubicBezTo>
                  <a:lnTo>
                    <a:pt x="6450" y="979"/>
                  </a:lnTo>
                  <a:cubicBezTo>
                    <a:pt x="6450" y="1068"/>
                    <a:pt x="6472" y="1136"/>
                    <a:pt x="6515" y="1184"/>
                  </a:cubicBezTo>
                  <a:cubicBezTo>
                    <a:pt x="6557" y="1232"/>
                    <a:pt x="6619" y="1257"/>
                    <a:pt x="6699" y="1257"/>
                  </a:cubicBezTo>
                  <a:cubicBezTo>
                    <a:pt x="6745" y="1257"/>
                    <a:pt x="6780" y="1253"/>
                    <a:pt x="6804" y="1246"/>
                  </a:cubicBezTo>
                  <a:cubicBezTo>
                    <a:pt x="6828" y="1239"/>
                    <a:pt x="6854" y="1229"/>
                    <a:pt x="6881" y="1214"/>
                  </a:cubicBezTo>
                  <a:cubicBezTo>
                    <a:pt x="6905" y="1202"/>
                    <a:pt x="6925" y="1187"/>
                    <a:pt x="6942" y="1172"/>
                  </a:cubicBezTo>
                  <a:cubicBezTo>
                    <a:pt x="6960" y="1156"/>
                    <a:pt x="6977" y="1140"/>
                    <a:pt x="6995" y="1124"/>
                  </a:cubicBezTo>
                  <a:lnTo>
                    <a:pt x="7000" y="1124"/>
                  </a:lnTo>
                  <a:lnTo>
                    <a:pt x="7000" y="1228"/>
                  </a:lnTo>
                  <a:lnTo>
                    <a:pt x="7012" y="1239"/>
                  </a:lnTo>
                  <a:lnTo>
                    <a:pt x="7392" y="1216"/>
                  </a:lnTo>
                  <a:lnTo>
                    <a:pt x="7392" y="1158"/>
                  </a:lnTo>
                  <a:close/>
                  <a:moveTo>
                    <a:pt x="8150" y="999"/>
                  </a:moveTo>
                  <a:cubicBezTo>
                    <a:pt x="8122" y="1040"/>
                    <a:pt x="8088" y="1075"/>
                    <a:pt x="8048" y="1102"/>
                  </a:cubicBezTo>
                  <a:cubicBezTo>
                    <a:pt x="8008" y="1130"/>
                    <a:pt x="7963" y="1143"/>
                    <a:pt x="7913" y="1143"/>
                  </a:cubicBezTo>
                  <a:cubicBezTo>
                    <a:pt x="7822" y="1143"/>
                    <a:pt x="7755" y="1115"/>
                    <a:pt x="7714" y="1058"/>
                  </a:cubicBezTo>
                  <a:cubicBezTo>
                    <a:pt x="7672" y="1001"/>
                    <a:pt x="7651" y="919"/>
                    <a:pt x="7651" y="810"/>
                  </a:cubicBezTo>
                  <a:lnTo>
                    <a:pt x="8189" y="810"/>
                  </a:lnTo>
                  <a:lnTo>
                    <a:pt x="8189" y="758"/>
                  </a:lnTo>
                  <a:cubicBezTo>
                    <a:pt x="8189" y="713"/>
                    <a:pt x="8182" y="670"/>
                    <a:pt x="8168" y="629"/>
                  </a:cubicBezTo>
                  <a:cubicBezTo>
                    <a:pt x="8154" y="587"/>
                    <a:pt x="8132" y="552"/>
                    <a:pt x="8102" y="522"/>
                  </a:cubicBezTo>
                  <a:cubicBezTo>
                    <a:pt x="8071" y="490"/>
                    <a:pt x="8031" y="465"/>
                    <a:pt x="7983" y="447"/>
                  </a:cubicBezTo>
                  <a:cubicBezTo>
                    <a:pt x="7936" y="429"/>
                    <a:pt x="7875" y="420"/>
                    <a:pt x="7800" y="420"/>
                  </a:cubicBezTo>
                  <a:cubicBezTo>
                    <a:pt x="7732" y="420"/>
                    <a:pt x="7671" y="431"/>
                    <a:pt x="7616" y="455"/>
                  </a:cubicBezTo>
                  <a:cubicBezTo>
                    <a:pt x="7561" y="478"/>
                    <a:pt x="7515" y="509"/>
                    <a:pt x="7479" y="546"/>
                  </a:cubicBezTo>
                  <a:cubicBezTo>
                    <a:pt x="7443" y="585"/>
                    <a:pt x="7414" y="629"/>
                    <a:pt x="7395" y="679"/>
                  </a:cubicBezTo>
                  <a:cubicBezTo>
                    <a:pt x="7375" y="728"/>
                    <a:pt x="7365" y="780"/>
                    <a:pt x="7365" y="834"/>
                  </a:cubicBezTo>
                  <a:cubicBezTo>
                    <a:pt x="7365" y="894"/>
                    <a:pt x="7374" y="950"/>
                    <a:pt x="7392" y="1001"/>
                  </a:cubicBezTo>
                  <a:cubicBezTo>
                    <a:pt x="7410" y="1053"/>
                    <a:pt x="7438" y="1097"/>
                    <a:pt x="7475" y="1135"/>
                  </a:cubicBezTo>
                  <a:cubicBezTo>
                    <a:pt x="7513" y="1172"/>
                    <a:pt x="7560" y="1202"/>
                    <a:pt x="7617" y="1225"/>
                  </a:cubicBezTo>
                  <a:cubicBezTo>
                    <a:pt x="7674" y="1247"/>
                    <a:pt x="7742" y="1258"/>
                    <a:pt x="7820" y="1258"/>
                  </a:cubicBezTo>
                  <a:cubicBezTo>
                    <a:pt x="7867" y="1258"/>
                    <a:pt x="7909" y="1253"/>
                    <a:pt x="7946" y="1243"/>
                  </a:cubicBezTo>
                  <a:cubicBezTo>
                    <a:pt x="7982" y="1232"/>
                    <a:pt x="8018" y="1217"/>
                    <a:pt x="8054" y="1197"/>
                  </a:cubicBezTo>
                  <a:cubicBezTo>
                    <a:pt x="8087" y="1178"/>
                    <a:pt x="8117" y="1155"/>
                    <a:pt x="8143" y="1128"/>
                  </a:cubicBezTo>
                  <a:cubicBezTo>
                    <a:pt x="8169" y="1101"/>
                    <a:pt x="8192" y="1073"/>
                    <a:pt x="8210" y="1042"/>
                  </a:cubicBezTo>
                  <a:lnTo>
                    <a:pt x="8150" y="999"/>
                  </a:lnTo>
                  <a:close/>
                  <a:moveTo>
                    <a:pt x="7651" y="743"/>
                  </a:moveTo>
                  <a:cubicBezTo>
                    <a:pt x="7653" y="653"/>
                    <a:pt x="7666" y="588"/>
                    <a:pt x="7690" y="546"/>
                  </a:cubicBezTo>
                  <a:cubicBezTo>
                    <a:pt x="7715" y="505"/>
                    <a:pt x="7748" y="484"/>
                    <a:pt x="7788" y="484"/>
                  </a:cubicBezTo>
                  <a:cubicBezTo>
                    <a:pt x="7812" y="484"/>
                    <a:pt x="7832" y="490"/>
                    <a:pt x="7848" y="503"/>
                  </a:cubicBezTo>
                  <a:cubicBezTo>
                    <a:pt x="7863" y="516"/>
                    <a:pt x="7876" y="535"/>
                    <a:pt x="7885" y="560"/>
                  </a:cubicBezTo>
                  <a:cubicBezTo>
                    <a:pt x="7893" y="581"/>
                    <a:pt x="7898" y="608"/>
                    <a:pt x="7901" y="642"/>
                  </a:cubicBezTo>
                  <a:cubicBezTo>
                    <a:pt x="7905" y="675"/>
                    <a:pt x="7906" y="708"/>
                    <a:pt x="7906" y="740"/>
                  </a:cubicBezTo>
                  <a:lnTo>
                    <a:pt x="7651" y="74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4"/>
            <p:cNvSpPr>
              <a:spLocks/>
            </p:cNvSpPr>
            <p:nvPr userDrawn="1"/>
          </p:nvSpPr>
          <p:spPr bwMode="auto">
            <a:xfrm>
              <a:off x="7765634" y="5601823"/>
              <a:ext cx="88927" cy="85860"/>
            </a:xfrm>
            <a:custGeom>
              <a:avLst/>
              <a:gdLst>
                <a:gd name="T0" fmla="*/ 237 w 257"/>
                <a:gd name="T1" fmla="*/ 9 h 246"/>
                <a:gd name="T2" fmla="*/ 248 w 257"/>
                <a:gd name="T3" fmla="*/ 41 h 246"/>
                <a:gd name="T4" fmla="*/ 252 w 257"/>
                <a:gd name="T5" fmla="*/ 66 h 246"/>
                <a:gd name="T6" fmla="*/ 233 w 257"/>
                <a:gd name="T7" fmla="*/ 66 h 246"/>
                <a:gd name="T8" fmla="*/ 192 w 257"/>
                <a:gd name="T9" fmla="*/ 30 h 246"/>
                <a:gd name="T10" fmla="*/ 145 w 257"/>
                <a:gd name="T11" fmla="*/ 19 h 246"/>
                <a:gd name="T12" fmla="*/ 92 w 257"/>
                <a:gd name="T13" fmla="*/ 41 h 246"/>
                <a:gd name="T14" fmla="*/ 65 w 257"/>
                <a:gd name="T15" fmla="*/ 125 h 246"/>
                <a:gd name="T16" fmla="*/ 70 w 257"/>
                <a:gd name="T17" fmla="*/ 169 h 246"/>
                <a:gd name="T18" fmla="*/ 89 w 257"/>
                <a:gd name="T19" fmla="*/ 204 h 246"/>
                <a:gd name="T20" fmla="*/ 112 w 257"/>
                <a:gd name="T21" fmla="*/ 221 h 246"/>
                <a:gd name="T22" fmla="*/ 151 w 257"/>
                <a:gd name="T23" fmla="*/ 229 h 246"/>
                <a:gd name="T24" fmla="*/ 195 w 257"/>
                <a:gd name="T25" fmla="*/ 216 h 246"/>
                <a:gd name="T26" fmla="*/ 236 w 257"/>
                <a:gd name="T27" fmla="*/ 179 h 246"/>
                <a:gd name="T28" fmla="*/ 257 w 257"/>
                <a:gd name="T29" fmla="*/ 177 h 246"/>
                <a:gd name="T30" fmla="*/ 254 w 257"/>
                <a:gd name="T31" fmla="*/ 192 h 246"/>
                <a:gd name="T32" fmla="*/ 249 w 257"/>
                <a:gd name="T33" fmla="*/ 215 h 246"/>
                <a:gd name="T34" fmla="*/ 247 w 257"/>
                <a:gd name="T35" fmla="*/ 221 h 246"/>
                <a:gd name="T36" fmla="*/ 244 w 257"/>
                <a:gd name="T37" fmla="*/ 229 h 246"/>
                <a:gd name="T38" fmla="*/ 209 w 257"/>
                <a:gd name="T39" fmla="*/ 242 h 246"/>
                <a:gd name="T40" fmla="*/ 152 w 257"/>
                <a:gd name="T41" fmla="*/ 246 h 246"/>
                <a:gd name="T42" fmla="*/ 104 w 257"/>
                <a:gd name="T43" fmla="*/ 242 h 246"/>
                <a:gd name="T44" fmla="*/ 64 w 257"/>
                <a:gd name="T45" fmla="*/ 229 h 246"/>
                <a:gd name="T46" fmla="*/ 27 w 257"/>
                <a:gd name="T47" fmla="*/ 200 h 246"/>
                <a:gd name="T48" fmla="*/ 7 w 257"/>
                <a:gd name="T49" fmla="*/ 167 h 246"/>
                <a:gd name="T50" fmla="*/ 0 w 257"/>
                <a:gd name="T51" fmla="*/ 126 h 246"/>
                <a:gd name="T52" fmla="*/ 41 w 257"/>
                <a:gd name="T53" fmla="*/ 36 h 246"/>
                <a:gd name="T54" fmla="*/ 146 w 257"/>
                <a:gd name="T55" fmla="*/ 0 h 246"/>
                <a:gd name="T56" fmla="*/ 195 w 257"/>
                <a:gd name="T57" fmla="*/ 3 h 246"/>
                <a:gd name="T58" fmla="*/ 237 w 257"/>
                <a:gd name="T59" fmla="*/ 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7" h="246">
                  <a:moveTo>
                    <a:pt x="237" y="9"/>
                  </a:moveTo>
                  <a:cubicBezTo>
                    <a:pt x="239" y="13"/>
                    <a:pt x="243" y="24"/>
                    <a:pt x="248" y="41"/>
                  </a:cubicBezTo>
                  <a:cubicBezTo>
                    <a:pt x="251" y="49"/>
                    <a:pt x="252" y="57"/>
                    <a:pt x="252" y="66"/>
                  </a:cubicBezTo>
                  <a:lnTo>
                    <a:pt x="233" y="66"/>
                  </a:lnTo>
                  <a:cubicBezTo>
                    <a:pt x="220" y="49"/>
                    <a:pt x="206" y="37"/>
                    <a:pt x="192" y="30"/>
                  </a:cubicBezTo>
                  <a:cubicBezTo>
                    <a:pt x="178" y="23"/>
                    <a:pt x="162" y="19"/>
                    <a:pt x="145" y="19"/>
                  </a:cubicBezTo>
                  <a:cubicBezTo>
                    <a:pt x="123" y="19"/>
                    <a:pt x="106" y="26"/>
                    <a:pt x="92" y="41"/>
                  </a:cubicBezTo>
                  <a:cubicBezTo>
                    <a:pt x="74" y="61"/>
                    <a:pt x="65" y="89"/>
                    <a:pt x="65" y="125"/>
                  </a:cubicBezTo>
                  <a:cubicBezTo>
                    <a:pt x="65" y="146"/>
                    <a:pt x="67" y="160"/>
                    <a:pt x="70" y="169"/>
                  </a:cubicBezTo>
                  <a:cubicBezTo>
                    <a:pt x="75" y="184"/>
                    <a:pt x="81" y="195"/>
                    <a:pt x="89" y="204"/>
                  </a:cubicBezTo>
                  <a:cubicBezTo>
                    <a:pt x="95" y="211"/>
                    <a:pt x="103" y="217"/>
                    <a:pt x="112" y="221"/>
                  </a:cubicBezTo>
                  <a:cubicBezTo>
                    <a:pt x="124" y="226"/>
                    <a:pt x="137" y="229"/>
                    <a:pt x="151" y="229"/>
                  </a:cubicBezTo>
                  <a:cubicBezTo>
                    <a:pt x="166" y="229"/>
                    <a:pt x="181" y="225"/>
                    <a:pt x="195" y="216"/>
                  </a:cubicBezTo>
                  <a:cubicBezTo>
                    <a:pt x="210" y="208"/>
                    <a:pt x="223" y="195"/>
                    <a:pt x="236" y="179"/>
                  </a:cubicBezTo>
                  <a:cubicBezTo>
                    <a:pt x="242" y="178"/>
                    <a:pt x="248" y="177"/>
                    <a:pt x="257" y="177"/>
                  </a:cubicBezTo>
                  <a:cubicBezTo>
                    <a:pt x="256" y="182"/>
                    <a:pt x="255" y="187"/>
                    <a:pt x="254" y="192"/>
                  </a:cubicBezTo>
                  <a:cubicBezTo>
                    <a:pt x="254" y="194"/>
                    <a:pt x="252" y="201"/>
                    <a:pt x="249" y="215"/>
                  </a:cubicBezTo>
                  <a:lnTo>
                    <a:pt x="247" y="221"/>
                  </a:lnTo>
                  <a:lnTo>
                    <a:pt x="244" y="229"/>
                  </a:lnTo>
                  <a:cubicBezTo>
                    <a:pt x="236" y="235"/>
                    <a:pt x="224" y="239"/>
                    <a:pt x="209" y="242"/>
                  </a:cubicBezTo>
                  <a:cubicBezTo>
                    <a:pt x="193" y="245"/>
                    <a:pt x="174" y="246"/>
                    <a:pt x="152" y="246"/>
                  </a:cubicBezTo>
                  <a:cubicBezTo>
                    <a:pt x="135" y="246"/>
                    <a:pt x="119" y="245"/>
                    <a:pt x="104" y="242"/>
                  </a:cubicBezTo>
                  <a:cubicBezTo>
                    <a:pt x="88" y="239"/>
                    <a:pt x="75" y="235"/>
                    <a:pt x="64" y="229"/>
                  </a:cubicBezTo>
                  <a:cubicBezTo>
                    <a:pt x="49" y="220"/>
                    <a:pt x="36" y="210"/>
                    <a:pt x="27" y="200"/>
                  </a:cubicBezTo>
                  <a:cubicBezTo>
                    <a:pt x="18" y="190"/>
                    <a:pt x="11" y="179"/>
                    <a:pt x="7" y="167"/>
                  </a:cubicBezTo>
                  <a:cubicBezTo>
                    <a:pt x="3" y="155"/>
                    <a:pt x="0" y="141"/>
                    <a:pt x="0" y="126"/>
                  </a:cubicBezTo>
                  <a:cubicBezTo>
                    <a:pt x="0" y="90"/>
                    <a:pt x="14" y="60"/>
                    <a:pt x="41" y="36"/>
                  </a:cubicBezTo>
                  <a:cubicBezTo>
                    <a:pt x="69" y="12"/>
                    <a:pt x="104" y="0"/>
                    <a:pt x="146" y="0"/>
                  </a:cubicBezTo>
                  <a:cubicBezTo>
                    <a:pt x="163" y="0"/>
                    <a:pt x="179" y="1"/>
                    <a:pt x="195" y="3"/>
                  </a:cubicBezTo>
                  <a:cubicBezTo>
                    <a:pt x="210" y="4"/>
                    <a:pt x="224" y="6"/>
                    <a:pt x="237" y="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7" name="Freeform 55"/>
            <p:cNvSpPr>
              <a:spLocks noEditPoints="1"/>
            </p:cNvSpPr>
            <p:nvPr userDrawn="1"/>
          </p:nvSpPr>
          <p:spPr bwMode="auto">
            <a:xfrm>
              <a:off x="7869893" y="5632488"/>
              <a:ext cx="64396" cy="55196"/>
            </a:xfrm>
            <a:custGeom>
              <a:avLst/>
              <a:gdLst>
                <a:gd name="T0" fmla="*/ 165 w 191"/>
                <a:gd name="T1" fmla="*/ 22 h 160"/>
                <a:gd name="T2" fmla="*/ 184 w 191"/>
                <a:gd name="T3" fmla="*/ 48 h 160"/>
                <a:gd name="T4" fmla="*/ 191 w 191"/>
                <a:gd name="T5" fmla="*/ 76 h 160"/>
                <a:gd name="T6" fmla="*/ 182 w 191"/>
                <a:gd name="T7" fmla="*/ 116 h 160"/>
                <a:gd name="T8" fmla="*/ 148 w 191"/>
                <a:gd name="T9" fmla="*/ 149 h 160"/>
                <a:gd name="T10" fmla="*/ 97 w 191"/>
                <a:gd name="T11" fmla="*/ 160 h 160"/>
                <a:gd name="T12" fmla="*/ 42 w 191"/>
                <a:gd name="T13" fmla="*/ 147 h 160"/>
                <a:gd name="T14" fmla="*/ 9 w 191"/>
                <a:gd name="T15" fmla="*/ 118 h 160"/>
                <a:gd name="T16" fmla="*/ 0 w 191"/>
                <a:gd name="T17" fmla="*/ 78 h 160"/>
                <a:gd name="T18" fmla="*/ 4 w 191"/>
                <a:gd name="T19" fmla="*/ 53 h 160"/>
                <a:gd name="T20" fmla="*/ 17 w 191"/>
                <a:gd name="T21" fmla="*/ 31 h 160"/>
                <a:gd name="T22" fmla="*/ 34 w 191"/>
                <a:gd name="T23" fmla="*/ 16 h 160"/>
                <a:gd name="T24" fmla="*/ 62 w 191"/>
                <a:gd name="T25" fmla="*/ 4 h 160"/>
                <a:gd name="T26" fmla="*/ 97 w 191"/>
                <a:gd name="T27" fmla="*/ 0 h 160"/>
                <a:gd name="T28" fmla="*/ 165 w 191"/>
                <a:gd name="T29" fmla="*/ 22 h 160"/>
                <a:gd name="T30" fmla="*/ 50 w 191"/>
                <a:gd name="T31" fmla="*/ 86 h 160"/>
                <a:gd name="T32" fmla="*/ 53 w 191"/>
                <a:gd name="T33" fmla="*/ 112 h 160"/>
                <a:gd name="T34" fmla="*/ 62 w 191"/>
                <a:gd name="T35" fmla="*/ 133 h 160"/>
                <a:gd name="T36" fmla="*/ 75 w 191"/>
                <a:gd name="T37" fmla="*/ 143 h 160"/>
                <a:gd name="T38" fmla="*/ 97 w 191"/>
                <a:gd name="T39" fmla="*/ 147 h 160"/>
                <a:gd name="T40" fmla="*/ 122 w 191"/>
                <a:gd name="T41" fmla="*/ 139 h 160"/>
                <a:gd name="T42" fmla="*/ 137 w 191"/>
                <a:gd name="T43" fmla="*/ 112 h 160"/>
                <a:gd name="T44" fmla="*/ 140 w 191"/>
                <a:gd name="T45" fmla="*/ 73 h 160"/>
                <a:gd name="T46" fmla="*/ 128 w 191"/>
                <a:gd name="T47" fmla="*/ 26 h 160"/>
                <a:gd name="T48" fmla="*/ 95 w 191"/>
                <a:gd name="T49" fmla="*/ 12 h 160"/>
                <a:gd name="T50" fmla="*/ 68 w 191"/>
                <a:gd name="T51" fmla="*/ 20 h 160"/>
                <a:gd name="T52" fmla="*/ 54 w 191"/>
                <a:gd name="T53" fmla="*/ 43 h 160"/>
                <a:gd name="T54" fmla="*/ 50 w 191"/>
                <a:gd name="T55" fmla="*/ 8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1" h="160">
                  <a:moveTo>
                    <a:pt x="165" y="22"/>
                  </a:moveTo>
                  <a:cubicBezTo>
                    <a:pt x="173" y="30"/>
                    <a:pt x="180" y="39"/>
                    <a:pt x="184" y="48"/>
                  </a:cubicBezTo>
                  <a:cubicBezTo>
                    <a:pt x="189" y="58"/>
                    <a:pt x="191" y="68"/>
                    <a:pt x="191" y="76"/>
                  </a:cubicBezTo>
                  <a:cubicBezTo>
                    <a:pt x="191" y="93"/>
                    <a:pt x="188" y="106"/>
                    <a:pt x="182" y="116"/>
                  </a:cubicBezTo>
                  <a:cubicBezTo>
                    <a:pt x="174" y="131"/>
                    <a:pt x="162" y="142"/>
                    <a:pt x="148" y="149"/>
                  </a:cubicBezTo>
                  <a:cubicBezTo>
                    <a:pt x="133" y="156"/>
                    <a:pt x="116" y="160"/>
                    <a:pt x="97" y="160"/>
                  </a:cubicBezTo>
                  <a:cubicBezTo>
                    <a:pt x="75" y="160"/>
                    <a:pt x="57" y="156"/>
                    <a:pt x="42" y="147"/>
                  </a:cubicBezTo>
                  <a:cubicBezTo>
                    <a:pt x="27" y="139"/>
                    <a:pt x="16" y="129"/>
                    <a:pt x="9" y="118"/>
                  </a:cubicBezTo>
                  <a:cubicBezTo>
                    <a:pt x="3" y="107"/>
                    <a:pt x="0" y="94"/>
                    <a:pt x="0" y="78"/>
                  </a:cubicBezTo>
                  <a:cubicBezTo>
                    <a:pt x="0" y="69"/>
                    <a:pt x="1" y="61"/>
                    <a:pt x="4" y="53"/>
                  </a:cubicBezTo>
                  <a:cubicBezTo>
                    <a:pt x="7" y="45"/>
                    <a:pt x="11" y="38"/>
                    <a:pt x="17" y="31"/>
                  </a:cubicBezTo>
                  <a:cubicBezTo>
                    <a:pt x="22" y="25"/>
                    <a:pt x="28" y="20"/>
                    <a:pt x="34" y="16"/>
                  </a:cubicBezTo>
                  <a:cubicBezTo>
                    <a:pt x="44" y="10"/>
                    <a:pt x="53" y="6"/>
                    <a:pt x="62" y="4"/>
                  </a:cubicBezTo>
                  <a:cubicBezTo>
                    <a:pt x="72" y="1"/>
                    <a:pt x="83" y="0"/>
                    <a:pt x="97" y="0"/>
                  </a:cubicBezTo>
                  <a:cubicBezTo>
                    <a:pt x="126" y="0"/>
                    <a:pt x="148" y="7"/>
                    <a:pt x="165" y="22"/>
                  </a:cubicBezTo>
                  <a:close/>
                  <a:moveTo>
                    <a:pt x="50" y="86"/>
                  </a:moveTo>
                  <a:cubicBezTo>
                    <a:pt x="52" y="101"/>
                    <a:pt x="53" y="110"/>
                    <a:pt x="53" y="112"/>
                  </a:cubicBezTo>
                  <a:cubicBezTo>
                    <a:pt x="55" y="120"/>
                    <a:pt x="58" y="127"/>
                    <a:pt x="62" y="133"/>
                  </a:cubicBezTo>
                  <a:cubicBezTo>
                    <a:pt x="64" y="137"/>
                    <a:pt x="69" y="140"/>
                    <a:pt x="75" y="143"/>
                  </a:cubicBezTo>
                  <a:cubicBezTo>
                    <a:pt x="81" y="146"/>
                    <a:pt x="88" y="147"/>
                    <a:pt x="97" y="147"/>
                  </a:cubicBezTo>
                  <a:cubicBezTo>
                    <a:pt x="107" y="147"/>
                    <a:pt x="115" y="145"/>
                    <a:pt x="122" y="139"/>
                  </a:cubicBezTo>
                  <a:cubicBezTo>
                    <a:pt x="129" y="133"/>
                    <a:pt x="134" y="124"/>
                    <a:pt x="137" y="112"/>
                  </a:cubicBezTo>
                  <a:cubicBezTo>
                    <a:pt x="139" y="104"/>
                    <a:pt x="140" y="91"/>
                    <a:pt x="140" y="73"/>
                  </a:cubicBezTo>
                  <a:cubicBezTo>
                    <a:pt x="140" y="51"/>
                    <a:pt x="136" y="35"/>
                    <a:pt x="128" y="26"/>
                  </a:cubicBezTo>
                  <a:cubicBezTo>
                    <a:pt x="119" y="17"/>
                    <a:pt x="109" y="12"/>
                    <a:pt x="95" y="12"/>
                  </a:cubicBezTo>
                  <a:cubicBezTo>
                    <a:pt x="84" y="12"/>
                    <a:pt x="75" y="15"/>
                    <a:pt x="68" y="20"/>
                  </a:cubicBezTo>
                  <a:cubicBezTo>
                    <a:pt x="61" y="25"/>
                    <a:pt x="56" y="33"/>
                    <a:pt x="54" y="43"/>
                  </a:cubicBezTo>
                  <a:cubicBezTo>
                    <a:pt x="52" y="50"/>
                    <a:pt x="51" y="64"/>
                    <a:pt x="50" y="8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8" name="Freeform 56"/>
            <p:cNvSpPr>
              <a:spLocks/>
            </p:cNvSpPr>
            <p:nvPr userDrawn="1"/>
          </p:nvSpPr>
          <p:spPr bwMode="auto">
            <a:xfrm>
              <a:off x="7952686" y="5604890"/>
              <a:ext cx="36797" cy="82795"/>
            </a:xfrm>
            <a:custGeom>
              <a:avLst/>
              <a:gdLst>
                <a:gd name="T0" fmla="*/ 0 w 110"/>
                <a:gd name="T1" fmla="*/ 234 h 242"/>
                <a:gd name="T2" fmla="*/ 12 w 110"/>
                <a:gd name="T3" fmla="*/ 230 h 242"/>
                <a:gd name="T4" fmla="*/ 29 w 110"/>
                <a:gd name="T5" fmla="*/ 226 h 242"/>
                <a:gd name="T6" fmla="*/ 33 w 110"/>
                <a:gd name="T7" fmla="*/ 207 h 242"/>
                <a:gd name="T8" fmla="*/ 33 w 110"/>
                <a:gd name="T9" fmla="*/ 155 h 242"/>
                <a:gd name="T10" fmla="*/ 32 w 110"/>
                <a:gd name="T11" fmla="*/ 143 h 242"/>
                <a:gd name="T12" fmla="*/ 32 w 110"/>
                <a:gd name="T13" fmla="*/ 106 h 242"/>
                <a:gd name="T14" fmla="*/ 32 w 110"/>
                <a:gd name="T15" fmla="*/ 64 h 242"/>
                <a:gd name="T16" fmla="*/ 32 w 110"/>
                <a:gd name="T17" fmla="*/ 56 h 242"/>
                <a:gd name="T18" fmla="*/ 29 w 110"/>
                <a:gd name="T19" fmla="*/ 34 h 242"/>
                <a:gd name="T20" fmla="*/ 13 w 110"/>
                <a:gd name="T21" fmla="*/ 30 h 242"/>
                <a:gd name="T22" fmla="*/ 4 w 110"/>
                <a:gd name="T23" fmla="*/ 30 h 242"/>
                <a:gd name="T24" fmla="*/ 3 w 110"/>
                <a:gd name="T25" fmla="*/ 23 h 242"/>
                <a:gd name="T26" fmla="*/ 4 w 110"/>
                <a:gd name="T27" fmla="*/ 19 h 242"/>
                <a:gd name="T28" fmla="*/ 38 w 110"/>
                <a:gd name="T29" fmla="*/ 12 h 242"/>
                <a:gd name="T30" fmla="*/ 65 w 110"/>
                <a:gd name="T31" fmla="*/ 0 h 242"/>
                <a:gd name="T32" fmla="*/ 71 w 110"/>
                <a:gd name="T33" fmla="*/ 0 h 242"/>
                <a:gd name="T34" fmla="*/ 76 w 110"/>
                <a:gd name="T35" fmla="*/ 0 h 242"/>
                <a:gd name="T36" fmla="*/ 78 w 110"/>
                <a:gd name="T37" fmla="*/ 87 h 242"/>
                <a:gd name="T38" fmla="*/ 77 w 110"/>
                <a:gd name="T39" fmla="*/ 98 h 242"/>
                <a:gd name="T40" fmla="*/ 77 w 110"/>
                <a:gd name="T41" fmla="*/ 99 h 242"/>
                <a:gd name="T42" fmla="*/ 78 w 110"/>
                <a:gd name="T43" fmla="*/ 103 h 242"/>
                <a:gd name="T44" fmla="*/ 78 w 110"/>
                <a:gd name="T45" fmla="*/ 184 h 242"/>
                <a:gd name="T46" fmla="*/ 78 w 110"/>
                <a:gd name="T47" fmla="*/ 211 h 242"/>
                <a:gd name="T48" fmla="*/ 78 w 110"/>
                <a:gd name="T49" fmla="*/ 215 h 242"/>
                <a:gd name="T50" fmla="*/ 81 w 110"/>
                <a:gd name="T51" fmla="*/ 226 h 242"/>
                <a:gd name="T52" fmla="*/ 91 w 110"/>
                <a:gd name="T53" fmla="*/ 229 h 242"/>
                <a:gd name="T54" fmla="*/ 109 w 110"/>
                <a:gd name="T55" fmla="*/ 231 h 242"/>
                <a:gd name="T56" fmla="*/ 110 w 110"/>
                <a:gd name="T57" fmla="*/ 237 h 242"/>
                <a:gd name="T58" fmla="*/ 109 w 110"/>
                <a:gd name="T59" fmla="*/ 242 h 242"/>
                <a:gd name="T60" fmla="*/ 93 w 110"/>
                <a:gd name="T61" fmla="*/ 242 h 242"/>
                <a:gd name="T62" fmla="*/ 58 w 110"/>
                <a:gd name="T63" fmla="*/ 241 h 242"/>
                <a:gd name="T64" fmla="*/ 50 w 110"/>
                <a:gd name="T65" fmla="*/ 241 h 242"/>
                <a:gd name="T66" fmla="*/ 16 w 110"/>
                <a:gd name="T67" fmla="*/ 242 h 242"/>
                <a:gd name="T68" fmla="*/ 1 w 110"/>
                <a:gd name="T69" fmla="*/ 242 h 242"/>
                <a:gd name="T70" fmla="*/ 0 w 110"/>
                <a:gd name="T7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242">
                  <a:moveTo>
                    <a:pt x="0" y="234"/>
                  </a:moveTo>
                  <a:cubicBezTo>
                    <a:pt x="3" y="232"/>
                    <a:pt x="7" y="231"/>
                    <a:pt x="12" y="230"/>
                  </a:cubicBezTo>
                  <a:cubicBezTo>
                    <a:pt x="22" y="229"/>
                    <a:pt x="27" y="228"/>
                    <a:pt x="29" y="226"/>
                  </a:cubicBezTo>
                  <a:cubicBezTo>
                    <a:pt x="31" y="223"/>
                    <a:pt x="33" y="217"/>
                    <a:pt x="33" y="207"/>
                  </a:cubicBezTo>
                  <a:lnTo>
                    <a:pt x="33" y="155"/>
                  </a:lnTo>
                  <a:lnTo>
                    <a:pt x="32" y="143"/>
                  </a:lnTo>
                  <a:lnTo>
                    <a:pt x="32" y="106"/>
                  </a:lnTo>
                  <a:lnTo>
                    <a:pt x="32" y="64"/>
                  </a:lnTo>
                  <a:lnTo>
                    <a:pt x="32" y="56"/>
                  </a:lnTo>
                  <a:cubicBezTo>
                    <a:pt x="32" y="46"/>
                    <a:pt x="31" y="39"/>
                    <a:pt x="29" y="34"/>
                  </a:cubicBezTo>
                  <a:cubicBezTo>
                    <a:pt x="24" y="32"/>
                    <a:pt x="19" y="30"/>
                    <a:pt x="13" y="30"/>
                  </a:cubicBezTo>
                  <a:cubicBezTo>
                    <a:pt x="10" y="30"/>
                    <a:pt x="7" y="30"/>
                    <a:pt x="4" y="30"/>
                  </a:cubicBezTo>
                  <a:cubicBezTo>
                    <a:pt x="4" y="27"/>
                    <a:pt x="3" y="24"/>
                    <a:pt x="3" y="23"/>
                  </a:cubicBezTo>
                  <a:cubicBezTo>
                    <a:pt x="3" y="22"/>
                    <a:pt x="4" y="21"/>
                    <a:pt x="4" y="19"/>
                  </a:cubicBezTo>
                  <a:cubicBezTo>
                    <a:pt x="15" y="18"/>
                    <a:pt x="26" y="16"/>
                    <a:pt x="38" y="12"/>
                  </a:cubicBezTo>
                  <a:cubicBezTo>
                    <a:pt x="50" y="8"/>
                    <a:pt x="59" y="4"/>
                    <a:pt x="65" y="0"/>
                  </a:cubicBezTo>
                  <a:lnTo>
                    <a:pt x="71" y="0"/>
                  </a:lnTo>
                  <a:cubicBezTo>
                    <a:pt x="72" y="0"/>
                    <a:pt x="74" y="0"/>
                    <a:pt x="76" y="0"/>
                  </a:cubicBezTo>
                  <a:cubicBezTo>
                    <a:pt x="77" y="43"/>
                    <a:pt x="78" y="71"/>
                    <a:pt x="78" y="87"/>
                  </a:cubicBezTo>
                  <a:cubicBezTo>
                    <a:pt x="78" y="92"/>
                    <a:pt x="77" y="95"/>
                    <a:pt x="77" y="98"/>
                  </a:cubicBezTo>
                  <a:lnTo>
                    <a:pt x="77" y="99"/>
                  </a:lnTo>
                  <a:lnTo>
                    <a:pt x="78" y="103"/>
                  </a:lnTo>
                  <a:lnTo>
                    <a:pt x="78" y="184"/>
                  </a:lnTo>
                  <a:lnTo>
                    <a:pt x="78" y="211"/>
                  </a:lnTo>
                  <a:lnTo>
                    <a:pt x="78" y="215"/>
                  </a:lnTo>
                  <a:cubicBezTo>
                    <a:pt x="78" y="220"/>
                    <a:pt x="79" y="224"/>
                    <a:pt x="81" y="226"/>
                  </a:cubicBezTo>
                  <a:cubicBezTo>
                    <a:pt x="82" y="228"/>
                    <a:pt x="86" y="229"/>
                    <a:pt x="91" y="229"/>
                  </a:cubicBezTo>
                  <a:cubicBezTo>
                    <a:pt x="94" y="229"/>
                    <a:pt x="100" y="230"/>
                    <a:pt x="109" y="231"/>
                  </a:cubicBezTo>
                  <a:cubicBezTo>
                    <a:pt x="109" y="234"/>
                    <a:pt x="110" y="236"/>
                    <a:pt x="110" y="237"/>
                  </a:cubicBezTo>
                  <a:cubicBezTo>
                    <a:pt x="110" y="239"/>
                    <a:pt x="109" y="240"/>
                    <a:pt x="109" y="242"/>
                  </a:cubicBezTo>
                  <a:lnTo>
                    <a:pt x="93" y="242"/>
                  </a:lnTo>
                  <a:cubicBezTo>
                    <a:pt x="84" y="241"/>
                    <a:pt x="72" y="241"/>
                    <a:pt x="58" y="241"/>
                  </a:cubicBezTo>
                  <a:lnTo>
                    <a:pt x="50" y="241"/>
                  </a:lnTo>
                  <a:cubicBezTo>
                    <a:pt x="42" y="241"/>
                    <a:pt x="31" y="241"/>
                    <a:pt x="16" y="242"/>
                  </a:cubicBezTo>
                  <a:lnTo>
                    <a:pt x="1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9" name="Freeform 57"/>
            <p:cNvSpPr>
              <a:spLocks/>
            </p:cNvSpPr>
            <p:nvPr userDrawn="1"/>
          </p:nvSpPr>
          <p:spPr bwMode="auto">
            <a:xfrm>
              <a:off x="7989483" y="5604890"/>
              <a:ext cx="36797" cy="82795"/>
            </a:xfrm>
            <a:custGeom>
              <a:avLst/>
              <a:gdLst>
                <a:gd name="T0" fmla="*/ 0 w 110"/>
                <a:gd name="T1" fmla="*/ 234 h 242"/>
                <a:gd name="T2" fmla="*/ 12 w 110"/>
                <a:gd name="T3" fmla="*/ 230 h 242"/>
                <a:gd name="T4" fmla="*/ 29 w 110"/>
                <a:gd name="T5" fmla="*/ 226 h 242"/>
                <a:gd name="T6" fmla="*/ 33 w 110"/>
                <a:gd name="T7" fmla="*/ 207 h 242"/>
                <a:gd name="T8" fmla="*/ 33 w 110"/>
                <a:gd name="T9" fmla="*/ 155 h 242"/>
                <a:gd name="T10" fmla="*/ 33 w 110"/>
                <a:gd name="T11" fmla="*/ 143 h 242"/>
                <a:gd name="T12" fmla="*/ 33 w 110"/>
                <a:gd name="T13" fmla="*/ 106 h 242"/>
                <a:gd name="T14" fmla="*/ 32 w 110"/>
                <a:gd name="T15" fmla="*/ 64 h 242"/>
                <a:gd name="T16" fmla="*/ 32 w 110"/>
                <a:gd name="T17" fmla="*/ 56 h 242"/>
                <a:gd name="T18" fmla="*/ 29 w 110"/>
                <a:gd name="T19" fmla="*/ 34 h 242"/>
                <a:gd name="T20" fmla="*/ 14 w 110"/>
                <a:gd name="T21" fmla="*/ 30 h 242"/>
                <a:gd name="T22" fmla="*/ 4 w 110"/>
                <a:gd name="T23" fmla="*/ 30 h 242"/>
                <a:gd name="T24" fmla="*/ 4 w 110"/>
                <a:gd name="T25" fmla="*/ 23 h 242"/>
                <a:gd name="T26" fmla="*/ 4 w 110"/>
                <a:gd name="T27" fmla="*/ 19 h 242"/>
                <a:gd name="T28" fmla="*/ 38 w 110"/>
                <a:gd name="T29" fmla="*/ 12 h 242"/>
                <a:gd name="T30" fmla="*/ 66 w 110"/>
                <a:gd name="T31" fmla="*/ 0 h 242"/>
                <a:gd name="T32" fmla="*/ 71 w 110"/>
                <a:gd name="T33" fmla="*/ 0 h 242"/>
                <a:gd name="T34" fmla="*/ 77 w 110"/>
                <a:gd name="T35" fmla="*/ 0 h 242"/>
                <a:gd name="T36" fmla="*/ 78 w 110"/>
                <a:gd name="T37" fmla="*/ 87 h 242"/>
                <a:gd name="T38" fmla="*/ 78 w 110"/>
                <a:gd name="T39" fmla="*/ 98 h 242"/>
                <a:gd name="T40" fmla="*/ 78 w 110"/>
                <a:gd name="T41" fmla="*/ 99 h 242"/>
                <a:gd name="T42" fmla="*/ 78 w 110"/>
                <a:gd name="T43" fmla="*/ 103 h 242"/>
                <a:gd name="T44" fmla="*/ 78 w 110"/>
                <a:gd name="T45" fmla="*/ 184 h 242"/>
                <a:gd name="T46" fmla="*/ 78 w 110"/>
                <a:gd name="T47" fmla="*/ 211 h 242"/>
                <a:gd name="T48" fmla="*/ 78 w 110"/>
                <a:gd name="T49" fmla="*/ 215 h 242"/>
                <a:gd name="T50" fmla="*/ 81 w 110"/>
                <a:gd name="T51" fmla="*/ 226 h 242"/>
                <a:gd name="T52" fmla="*/ 92 w 110"/>
                <a:gd name="T53" fmla="*/ 229 h 242"/>
                <a:gd name="T54" fmla="*/ 109 w 110"/>
                <a:gd name="T55" fmla="*/ 231 h 242"/>
                <a:gd name="T56" fmla="*/ 110 w 110"/>
                <a:gd name="T57" fmla="*/ 237 h 242"/>
                <a:gd name="T58" fmla="*/ 110 w 110"/>
                <a:gd name="T59" fmla="*/ 242 h 242"/>
                <a:gd name="T60" fmla="*/ 93 w 110"/>
                <a:gd name="T61" fmla="*/ 242 h 242"/>
                <a:gd name="T62" fmla="*/ 58 w 110"/>
                <a:gd name="T63" fmla="*/ 241 h 242"/>
                <a:gd name="T64" fmla="*/ 51 w 110"/>
                <a:gd name="T65" fmla="*/ 241 h 242"/>
                <a:gd name="T66" fmla="*/ 16 w 110"/>
                <a:gd name="T67" fmla="*/ 242 h 242"/>
                <a:gd name="T68" fmla="*/ 1 w 110"/>
                <a:gd name="T69" fmla="*/ 242 h 242"/>
                <a:gd name="T70" fmla="*/ 0 w 110"/>
                <a:gd name="T71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242">
                  <a:moveTo>
                    <a:pt x="0" y="234"/>
                  </a:moveTo>
                  <a:cubicBezTo>
                    <a:pt x="3" y="232"/>
                    <a:pt x="7" y="231"/>
                    <a:pt x="12" y="230"/>
                  </a:cubicBezTo>
                  <a:cubicBezTo>
                    <a:pt x="22" y="229"/>
                    <a:pt x="27" y="228"/>
                    <a:pt x="29" y="226"/>
                  </a:cubicBezTo>
                  <a:cubicBezTo>
                    <a:pt x="32" y="223"/>
                    <a:pt x="33" y="217"/>
                    <a:pt x="33" y="207"/>
                  </a:cubicBezTo>
                  <a:lnTo>
                    <a:pt x="33" y="155"/>
                  </a:lnTo>
                  <a:lnTo>
                    <a:pt x="33" y="143"/>
                  </a:lnTo>
                  <a:lnTo>
                    <a:pt x="33" y="106"/>
                  </a:lnTo>
                  <a:lnTo>
                    <a:pt x="32" y="64"/>
                  </a:lnTo>
                  <a:lnTo>
                    <a:pt x="32" y="56"/>
                  </a:lnTo>
                  <a:cubicBezTo>
                    <a:pt x="32" y="46"/>
                    <a:pt x="31" y="39"/>
                    <a:pt x="29" y="34"/>
                  </a:cubicBezTo>
                  <a:cubicBezTo>
                    <a:pt x="25" y="32"/>
                    <a:pt x="19" y="30"/>
                    <a:pt x="14" y="30"/>
                  </a:cubicBezTo>
                  <a:cubicBezTo>
                    <a:pt x="10" y="30"/>
                    <a:pt x="7" y="30"/>
                    <a:pt x="4" y="30"/>
                  </a:cubicBezTo>
                  <a:cubicBezTo>
                    <a:pt x="4" y="27"/>
                    <a:pt x="4" y="24"/>
                    <a:pt x="4" y="23"/>
                  </a:cubicBezTo>
                  <a:cubicBezTo>
                    <a:pt x="4" y="22"/>
                    <a:pt x="4" y="21"/>
                    <a:pt x="4" y="19"/>
                  </a:cubicBezTo>
                  <a:cubicBezTo>
                    <a:pt x="15" y="18"/>
                    <a:pt x="27" y="16"/>
                    <a:pt x="38" y="12"/>
                  </a:cubicBezTo>
                  <a:cubicBezTo>
                    <a:pt x="50" y="8"/>
                    <a:pt x="59" y="4"/>
                    <a:pt x="66" y="0"/>
                  </a:cubicBezTo>
                  <a:lnTo>
                    <a:pt x="71" y="0"/>
                  </a:lnTo>
                  <a:cubicBezTo>
                    <a:pt x="73" y="0"/>
                    <a:pt x="74" y="0"/>
                    <a:pt x="77" y="0"/>
                  </a:cubicBezTo>
                  <a:cubicBezTo>
                    <a:pt x="77" y="43"/>
                    <a:pt x="78" y="71"/>
                    <a:pt x="78" y="87"/>
                  </a:cubicBezTo>
                  <a:cubicBezTo>
                    <a:pt x="78" y="92"/>
                    <a:pt x="78" y="95"/>
                    <a:pt x="78" y="98"/>
                  </a:cubicBezTo>
                  <a:lnTo>
                    <a:pt x="78" y="99"/>
                  </a:lnTo>
                  <a:lnTo>
                    <a:pt x="78" y="103"/>
                  </a:lnTo>
                  <a:lnTo>
                    <a:pt x="78" y="184"/>
                  </a:lnTo>
                  <a:lnTo>
                    <a:pt x="78" y="211"/>
                  </a:lnTo>
                  <a:lnTo>
                    <a:pt x="78" y="215"/>
                  </a:lnTo>
                  <a:cubicBezTo>
                    <a:pt x="78" y="220"/>
                    <a:pt x="79" y="224"/>
                    <a:pt x="81" y="226"/>
                  </a:cubicBezTo>
                  <a:cubicBezTo>
                    <a:pt x="83" y="228"/>
                    <a:pt x="86" y="229"/>
                    <a:pt x="92" y="229"/>
                  </a:cubicBezTo>
                  <a:cubicBezTo>
                    <a:pt x="95" y="229"/>
                    <a:pt x="100" y="230"/>
                    <a:pt x="109" y="231"/>
                  </a:cubicBezTo>
                  <a:cubicBezTo>
                    <a:pt x="110" y="234"/>
                    <a:pt x="110" y="236"/>
                    <a:pt x="110" y="237"/>
                  </a:cubicBezTo>
                  <a:cubicBezTo>
                    <a:pt x="110" y="239"/>
                    <a:pt x="110" y="240"/>
                    <a:pt x="110" y="242"/>
                  </a:cubicBezTo>
                  <a:lnTo>
                    <a:pt x="93" y="242"/>
                  </a:lnTo>
                  <a:cubicBezTo>
                    <a:pt x="84" y="241"/>
                    <a:pt x="72" y="241"/>
                    <a:pt x="58" y="241"/>
                  </a:cubicBezTo>
                  <a:lnTo>
                    <a:pt x="51" y="241"/>
                  </a:lnTo>
                  <a:cubicBezTo>
                    <a:pt x="43" y="241"/>
                    <a:pt x="31" y="241"/>
                    <a:pt x="16" y="242"/>
                  </a:cubicBezTo>
                  <a:lnTo>
                    <a:pt x="1" y="24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8"/>
            <p:cNvSpPr>
              <a:spLocks noEditPoints="1"/>
            </p:cNvSpPr>
            <p:nvPr userDrawn="1"/>
          </p:nvSpPr>
          <p:spPr bwMode="auto">
            <a:xfrm>
              <a:off x="8032413" y="5632488"/>
              <a:ext cx="58264" cy="55196"/>
            </a:xfrm>
            <a:custGeom>
              <a:avLst/>
              <a:gdLst>
                <a:gd name="T0" fmla="*/ 3 w 171"/>
                <a:gd name="T1" fmla="*/ 59 h 160"/>
                <a:gd name="T2" fmla="*/ 13 w 171"/>
                <a:gd name="T3" fmla="*/ 38 h 160"/>
                <a:gd name="T4" fmla="*/ 38 w 171"/>
                <a:gd name="T5" fmla="*/ 15 h 160"/>
                <a:gd name="T6" fmla="*/ 61 w 171"/>
                <a:gd name="T7" fmla="*/ 3 h 160"/>
                <a:gd name="T8" fmla="*/ 84 w 171"/>
                <a:gd name="T9" fmla="*/ 0 h 160"/>
                <a:gd name="T10" fmla="*/ 115 w 171"/>
                <a:gd name="T11" fmla="*/ 3 h 160"/>
                <a:gd name="T12" fmla="*/ 136 w 171"/>
                <a:gd name="T13" fmla="*/ 10 h 160"/>
                <a:gd name="T14" fmla="*/ 154 w 171"/>
                <a:gd name="T15" fmla="*/ 25 h 160"/>
                <a:gd name="T16" fmla="*/ 166 w 171"/>
                <a:gd name="T17" fmla="*/ 42 h 160"/>
                <a:gd name="T18" fmla="*/ 171 w 171"/>
                <a:gd name="T19" fmla="*/ 66 h 160"/>
                <a:gd name="T20" fmla="*/ 148 w 171"/>
                <a:gd name="T21" fmla="*/ 66 h 160"/>
                <a:gd name="T22" fmla="*/ 106 w 171"/>
                <a:gd name="T23" fmla="*/ 64 h 160"/>
                <a:gd name="T24" fmla="*/ 89 w 171"/>
                <a:gd name="T25" fmla="*/ 63 h 160"/>
                <a:gd name="T26" fmla="*/ 66 w 171"/>
                <a:gd name="T27" fmla="*/ 63 h 160"/>
                <a:gd name="T28" fmla="*/ 49 w 171"/>
                <a:gd name="T29" fmla="*/ 63 h 160"/>
                <a:gd name="T30" fmla="*/ 48 w 171"/>
                <a:gd name="T31" fmla="*/ 68 h 160"/>
                <a:gd name="T32" fmla="*/ 51 w 171"/>
                <a:gd name="T33" fmla="*/ 88 h 160"/>
                <a:gd name="T34" fmla="*/ 59 w 171"/>
                <a:gd name="T35" fmla="*/ 107 h 160"/>
                <a:gd name="T36" fmla="*/ 72 w 171"/>
                <a:gd name="T37" fmla="*/ 121 h 160"/>
                <a:gd name="T38" fmla="*/ 89 w 171"/>
                <a:gd name="T39" fmla="*/ 130 h 160"/>
                <a:gd name="T40" fmla="*/ 101 w 171"/>
                <a:gd name="T41" fmla="*/ 133 h 160"/>
                <a:gd name="T42" fmla="*/ 123 w 171"/>
                <a:gd name="T43" fmla="*/ 132 h 160"/>
                <a:gd name="T44" fmla="*/ 140 w 171"/>
                <a:gd name="T45" fmla="*/ 127 h 160"/>
                <a:gd name="T46" fmla="*/ 159 w 171"/>
                <a:gd name="T47" fmla="*/ 118 h 160"/>
                <a:gd name="T48" fmla="*/ 171 w 171"/>
                <a:gd name="T49" fmla="*/ 126 h 160"/>
                <a:gd name="T50" fmla="*/ 133 w 171"/>
                <a:gd name="T51" fmla="*/ 152 h 160"/>
                <a:gd name="T52" fmla="*/ 89 w 171"/>
                <a:gd name="T53" fmla="*/ 160 h 160"/>
                <a:gd name="T54" fmla="*/ 62 w 171"/>
                <a:gd name="T55" fmla="*/ 158 h 160"/>
                <a:gd name="T56" fmla="*/ 37 w 171"/>
                <a:gd name="T57" fmla="*/ 147 h 160"/>
                <a:gd name="T58" fmla="*/ 17 w 171"/>
                <a:gd name="T59" fmla="*/ 131 h 160"/>
                <a:gd name="T60" fmla="*/ 5 w 171"/>
                <a:gd name="T61" fmla="*/ 110 h 160"/>
                <a:gd name="T62" fmla="*/ 0 w 171"/>
                <a:gd name="T63" fmla="*/ 88 h 160"/>
                <a:gd name="T64" fmla="*/ 3 w 171"/>
                <a:gd name="T65" fmla="*/ 59 h 160"/>
                <a:gd name="T66" fmla="*/ 124 w 171"/>
                <a:gd name="T67" fmla="*/ 51 h 160"/>
                <a:gd name="T68" fmla="*/ 120 w 171"/>
                <a:gd name="T69" fmla="*/ 31 h 160"/>
                <a:gd name="T70" fmla="*/ 106 w 171"/>
                <a:gd name="T71" fmla="*/ 17 h 160"/>
                <a:gd name="T72" fmla="*/ 88 w 171"/>
                <a:gd name="T73" fmla="*/ 12 h 160"/>
                <a:gd name="T74" fmla="*/ 62 w 171"/>
                <a:gd name="T75" fmla="*/ 22 h 160"/>
                <a:gd name="T76" fmla="*/ 50 w 171"/>
                <a:gd name="T77" fmla="*/ 52 h 160"/>
                <a:gd name="T78" fmla="*/ 97 w 171"/>
                <a:gd name="T79" fmla="*/ 52 h 160"/>
                <a:gd name="T80" fmla="*/ 110 w 171"/>
                <a:gd name="T81" fmla="*/ 51 h 160"/>
                <a:gd name="T82" fmla="*/ 119 w 171"/>
                <a:gd name="T83" fmla="*/ 51 h 160"/>
                <a:gd name="T84" fmla="*/ 124 w 171"/>
                <a:gd name="T85" fmla="*/ 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3" y="59"/>
                  </a:moveTo>
                  <a:cubicBezTo>
                    <a:pt x="7" y="48"/>
                    <a:pt x="10" y="42"/>
                    <a:pt x="13" y="38"/>
                  </a:cubicBezTo>
                  <a:cubicBezTo>
                    <a:pt x="20" y="28"/>
                    <a:pt x="29" y="20"/>
                    <a:pt x="38" y="15"/>
                  </a:cubicBezTo>
                  <a:cubicBezTo>
                    <a:pt x="46" y="9"/>
                    <a:pt x="54" y="5"/>
                    <a:pt x="61" y="3"/>
                  </a:cubicBezTo>
                  <a:cubicBezTo>
                    <a:pt x="71" y="1"/>
                    <a:pt x="78" y="0"/>
                    <a:pt x="84" y="0"/>
                  </a:cubicBezTo>
                  <a:cubicBezTo>
                    <a:pt x="97" y="0"/>
                    <a:pt x="107" y="1"/>
                    <a:pt x="115" y="3"/>
                  </a:cubicBezTo>
                  <a:cubicBezTo>
                    <a:pt x="124" y="4"/>
                    <a:pt x="130" y="7"/>
                    <a:pt x="136" y="10"/>
                  </a:cubicBezTo>
                  <a:cubicBezTo>
                    <a:pt x="143" y="15"/>
                    <a:pt x="150" y="20"/>
                    <a:pt x="154" y="25"/>
                  </a:cubicBezTo>
                  <a:cubicBezTo>
                    <a:pt x="159" y="30"/>
                    <a:pt x="163" y="35"/>
                    <a:pt x="166" y="42"/>
                  </a:cubicBezTo>
                  <a:cubicBezTo>
                    <a:pt x="169" y="49"/>
                    <a:pt x="171" y="57"/>
                    <a:pt x="171" y="66"/>
                  </a:cubicBezTo>
                  <a:lnTo>
                    <a:pt x="148" y="66"/>
                  </a:lnTo>
                  <a:cubicBezTo>
                    <a:pt x="141" y="66"/>
                    <a:pt x="127" y="65"/>
                    <a:pt x="106" y="64"/>
                  </a:cubicBezTo>
                  <a:cubicBezTo>
                    <a:pt x="98" y="63"/>
                    <a:pt x="92" y="63"/>
                    <a:pt x="89" y="63"/>
                  </a:cubicBezTo>
                  <a:cubicBezTo>
                    <a:pt x="88" y="63"/>
                    <a:pt x="80" y="63"/>
                    <a:pt x="66" y="63"/>
                  </a:cubicBezTo>
                  <a:lnTo>
                    <a:pt x="49" y="63"/>
                  </a:lnTo>
                  <a:cubicBezTo>
                    <a:pt x="48" y="65"/>
                    <a:pt x="48" y="67"/>
                    <a:pt x="48" y="68"/>
                  </a:cubicBezTo>
                  <a:cubicBezTo>
                    <a:pt x="48" y="74"/>
                    <a:pt x="49" y="81"/>
                    <a:pt x="51" y="88"/>
                  </a:cubicBezTo>
                  <a:cubicBezTo>
                    <a:pt x="53" y="95"/>
                    <a:pt x="55" y="102"/>
                    <a:pt x="59" y="107"/>
                  </a:cubicBezTo>
                  <a:cubicBezTo>
                    <a:pt x="63" y="112"/>
                    <a:pt x="67" y="117"/>
                    <a:pt x="72" y="121"/>
                  </a:cubicBezTo>
                  <a:cubicBezTo>
                    <a:pt x="78" y="125"/>
                    <a:pt x="83" y="128"/>
                    <a:pt x="89" y="130"/>
                  </a:cubicBezTo>
                  <a:lnTo>
                    <a:pt x="101" y="133"/>
                  </a:lnTo>
                  <a:cubicBezTo>
                    <a:pt x="112" y="133"/>
                    <a:pt x="119" y="133"/>
                    <a:pt x="123" y="132"/>
                  </a:cubicBezTo>
                  <a:cubicBezTo>
                    <a:pt x="129" y="131"/>
                    <a:pt x="135" y="129"/>
                    <a:pt x="140" y="127"/>
                  </a:cubicBezTo>
                  <a:cubicBezTo>
                    <a:pt x="145" y="126"/>
                    <a:pt x="151" y="122"/>
                    <a:pt x="159" y="118"/>
                  </a:cubicBezTo>
                  <a:cubicBezTo>
                    <a:pt x="164" y="121"/>
                    <a:pt x="168" y="124"/>
                    <a:pt x="171" y="126"/>
                  </a:cubicBezTo>
                  <a:cubicBezTo>
                    <a:pt x="159" y="138"/>
                    <a:pt x="146" y="147"/>
                    <a:pt x="133" y="152"/>
                  </a:cubicBezTo>
                  <a:cubicBezTo>
                    <a:pt x="120" y="157"/>
                    <a:pt x="105" y="160"/>
                    <a:pt x="89" y="160"/>
                  </a:cubicBezTo>
                  <a:cubicBezTo>
                    <a:pt x="78" y="160"/>
                    <a:pt x="69" y="159"/>
                    <a:pt x="62" y="158"/>
                  </a:cubicBezTo>
                  <a:cubicBezTo>
                    <a:pt x="53" y="155"/>
                    <a:pt x="44" y="152"/>
                    <a:pt x="37" y="147"/>
                  </a:cubicBezTo>
                  <a:cubicBezTo>
                    <a:pt x="29" y="143"/>
                    <a:pt x="23" y="137"/>
                    <a:pt x="17" y="131"/>
                  </a:cubicBezTo>
                  <a:cubicBezTo>
                    <a:pt x="12" y="124"/>
                    <a:pt x="8" y="117"/>
                    <a:pt x="5" y="110"/>
                  </a:cubicBezTo>
                  <a:cubicBezTo>
                    <a:pt x="2" y="101"/>
                    <a:pt x="0" y="93"/>
                    <a:pt x="0" y="88"/>
                  </a:cubicBezTo>
                  <a:cubicBezTo>
                    <a:pt x="0" y="77"/>
                    <a:pt x="1" y="67"/>
                    <a:pt x="3" y="59"/>
                  </a:cubicBezTo>
                  <a:close/>
                  <a:moveTo>
                    <a:pt x="124" y="51"/>
                  </a:moveTo>
                  <a:cubicBezTo>
                    <a:pt x="124" y="44"/>
                    <a:pt x="123" y="38"/>
                    <a:pt x="120" y="31"/>
                  </a:cubicBezTo>
                  <a:cubicBezTo>
                    <a:pt x="117" y="25"/>
                    <a:pt x="112" y="20"/>
                    <a:pt x="106" y="17"/>
                  </a:cubicBezTo>
                  <a:cubicBezTo>
                    <a:pt x="100" y="13"/>
                    <a:pt x="94" y="12"/>
                    <a:pt x="88" y="12"/>
                  </a:cubicBezTo>
                  <a:cubicBezTo>
                    <a:pt x="78" y="12"/>
                    <a:pt x="70" y="15"/>
                    <a:pt x="62" y="22"/>
                  </a:cubicBezTo>
                  <a:cubicBezTo>
                    <a:pt x="55" y="30"/>
                    <a:pt x="51" y="39"/>
                    <a:pt x="50" y="52"/>
                  </a:cubicBezTo>
                  <a:lnTo>
                    <a:pt x="97" y="52"/>
                  </a:lnTo>
                  <a:cubicBezTo>
                    <a:pt x="100" y="52"/>
                    <a:pt x="104" y="52"/>
                    <a:pt x="110" y="51"/>
                  </a:cubicBezTo>
                  <a:cubicBezTo>
                    <a:pt x="114" y="51"/>
                    <a:pt x="117" y="51"/>
                    <a:pt x="119" y="51"/>
                  </a:cubicBezTo>
                  <a:cubicBezTo>
                    <a:pt x="120" y="51"/>
                    <a:pt x="122" y="51"/>
                    <a:pt x="124" y="5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1" name="Freeform 59"/>
            <p:cNvSpPr>
              <a:spLocks noEditPoints="1"/>
            </p:cNvSpPr>
            <p:nvPr userDrawn="1"/>
          </p:nvSpPr>
          <p:spPr bwMode="auto">
            <a:xfrm>
              <a:off x="8109076" y="5632488"/>
              <a:ext cx="76662" cy="88927"/>
            </a:xfrm>
            <a:custGeom>
              <a:avLst/>
              <a:gdLst>
                <a:gd name="T0" fmla="*/ 12 w 220"/>
                <a:gd name="T1" fmla="*/ 165 h 250"/>
                <a:gd name="T2" fmla="*/ 8 w 220"/>
                <a:gd name="T3" fmla="*/ 134 h 250"/>
                <a:gd name="T4" fmla="*/ 25 w 220"/>
                <a:gd name="T5" fmla="*/ 88 h 250"/>
                <a:gd name="T6" fmla="*/ 20 w 220"/>
                <a:gd name="T7" fmla="*/ 37 h 250"/>
                <a:gd name="T8" fmla="*/ 105 w 220"/>
                <a:gd name="T9" fmla="*/ 0 h 250"/>
                <a:gd name="T10" fmla="*/ 142 w 220"/>
                <a:gd name="T11" fmla="*/ 6 h 250"/>
                <a:gd name="T12" fmla="*/ 168 w 220"/>
                <a:gd name="T13" fmla="*/ 20 h 250"/>
                <a:gd name="T14" fmla="*/ 210 w 220"/>
                <a:gd name="T15" fmla="*/ 12 h 250"/>
                <a:gd name="T16" fmla="*/ 220 w 220"/>
                <a:gd name="T17" fmla="*/ 30 h 250"/>
                <a:gd name="T18" fmla="*/ 210 w 220"/>
                <a:gd name="T19" fmla="*/ 48 h 250"/>
                <a:gd name="T20" fmla="*/ 180 w 220"/>
                <a:gd name="T21" fmla="*/ 39 h 250"/>
                <a:gd name="T22" fmla="*/ 176 w 220"/>
                <a:gd name="T23" fmla="*/ 89 h 250"/>
                <a:gd name="T24" fmla="*/ 109 w 220"/>
                <a:gd name="T25" fmla="*/ 118 h 250"/>
                <a:gd name="T26" fmla="*/ 70 w 220"/>
                <a:gd name="T27" fmla="*/ 114 h 250"/>
                <a:gd name="T28" fmla="*/ 41 w 220"/>
                <a:gd name="T29" fmla="*/ 136 h 250"/>
                <a:gd name="T30" fmla="*/ 57 w 220"/>
                <a:gd name="T31" fmla="*/ 146 h 250"/>
                <a:gd name="T32" fmla="*/ 91 w 220"/>
                <a:gd name="T33" fmla="*/ 148 h 250"/>
                <a:gd name="T34" fmla="*/ 112 w 220"/>
                <a:gd name="T35" fmla="*/ 147 h 250"/>
                <a:gd name="T36" fmla="*/ 202 w 220"/>
                <a:gd name="T37" fmla="*/ 195 h 250"/>
                <a:gd name="T38" fmla="*/ 176 w 220"/>
                <a:gd name="T39" fmla="*/ 233 h 250"/>
                <a:gd name="T40" fmla="*/ 93 w 220"/>
                <a:gd name="T41" fmla="*/ 250 h 250"/>
                <a:gd name="T42" fmla="*/ 9 w 220"/>
                <a:gd name="T43" fmla="*/ 230 h 250"/>
                <a:gd name="T44" fmla="*/ 8 w 220"/>
                <a:gd name="T45" fmla="*/ 196 h 250"/>
                <a:gd name="T46" fmla="*/ 102 w 220"/>
                <a:gd name="T47" fmla="*/ 106 h 250"/>
                <a:gd name="T48" fmla="*/ 135 w 220"/>
                <a:gd name="T49" fmla="*/ 63 h 250"/>
                <a:gd name="T50" fmla="*/ 102 w 220"/>
                <a:gd name="T51" fmla="*/ 13 h 250"/>
                <a:gd name="T52" fmla="*/ 72 w 220"/>
                <a:gd name="T53" fmla="*/ 26 h 250"/>
                <a:gd name="T54" fmla="*/ 65 w 220"/>
                <a:gd name="T55" fmla="*/ 75 h 250"/>
                <a:gd name="T56" fmla="*/ 76 w 220"/>
                <a:gd name="T57" fmla="*/ 97 h 250"/>
                <a:gd name="T58" fmla="*/ 102 w 220"/>
                <a:gd name="T59" fmla="*/ 106 h 250"/>
                <a:gd name="T60" fmla="*/ 161 w 220"/>
                <a:gd name="T61" fmla="*/ 223 h 250"/>
                <a:gd name="T62" fmla="*/ 170 w 220"/>
                <a:gd name="T63" fmla="*/ 200 h 250"/>
                <a:gd name="T64" fmla="*/ 148 w 220"/>
                <a:gd name="T65" fmla="*/ 187 h 250"/>
                <a:gd name="T66" fmla="*/ 94 w 220"/>
                <a:gd name="T67" fmla="*/ 185 h 250"/>
                <a:gd name="T68" fmla="*/ 38 w 220"/>
                <a:gd name="T69" fmla="*/ 212 h 250"/>
                <a:gd name="T70" fmla="*/ 66 w 220"/>
                <a:gd name="T71" fmla="*/ 235 h 250"/>
                <a:gd name="T72" fmla="*/ 113 w 220"/>
                <a:gd name="T73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250">
                  <a:moveTo>
                    <a:pt x="49" y="179"/>
                  </a:moveTo>
                  <a:cubicBezTo>
                    <a:pt x="31" y="175"/>
                    <a:pt x="18" y="170"/>
                    <a:pt x="12" y="165"/>
                  </a:cubicBezTo>
                  <a:cubicBezTo>
                    <a:pt x="6" y="159"/>
                    <a:pt x="3" y="153"/>
                    <a:pt x="3" y="146"/>
                  </a:cubicBezTo>
                  <a:cubicBezTo>
                    <a:pt x="3" y="141"/>
                    <a:pt x="4" y="137"/>
                    <a:pt x="8" y="134"/>
                  </a:cubicBezTo>
                  <a:cubicBezTo>
                    <a:pt x="11" y="131"/>
                    <a:pt x="26" y="122"/>
                    <a:pt x="53" y="109"/>
                  </a:cubicBezTo>
                  <a:cubicBezTo>
                    <a:pt x="39" y="102"/>
                    <a:pt x="30" y="95"/>
                    <a:pt x="25" y="88"/>
                  </a:cubicBezTo>
                  <a:cubicBezTo>
                    <a:pt x="18" y="79"/>
                    <a:pt x="15" y="71"/>
                    <a:pt x="15" y="62"/>
                  </a:cubicBezTo>
                  <a:cubicBezTo>
                    <a:pt x="15" y="54"/>
                    <a:pt x="17" y="46"/>
                    <a:pt x="20" y="37"/>
                  </a:cubicBezTo>
                  <a:cubicBezTo>
                    <a:pt x="28" y="25"/>
                    <a:pt x="39" y="16"/>
                    <a:pt x="52" y="10"/>
                  </a:cubicBezTo>
                  <a:cubicBezTo>
                    <a:pt x="66" y="3"/>
                    <a:pt x="83" y="0"/>
                    <a:pt x="105" y="0"/>
                  </a:cubicBezTo>
                  <a:cubicBezTo>
                    <a:pt x="113" y="0"/>
                    <a:pt x="121" y="1"/>
                    <a:pt x="127" y="2"/>
                  </a:cubicBezTo>
                  <a:cubicBezTo>
                    <a:pt x="130" y="2"/>
                    <a:pt x="135" y="4"/>
                    <a:pt x="142" y="6"/>
                  </a:cubicBezTo>
                  <a:lnTo>
                    <a:pt x="150" y="8"/>
                  </a:lnTo>
                  <a:cubicBezTo>
                    <a:pt x="157" y="12"/>
                    <a:pt x="163" y="16"/>
                    <a:pt x="168" y="20"/>
                  </a:cubicBezTo>
                  <a:cubicBezTo>
                    <a:pt x="180" y="18"/>
                    <a:pt x="190" y="16"/>
                    <a:pt x="197" y="14"/>
                  </a:cubicBezTo>
                  <a:cubicBezTo>
                    <a:pt x="202" y="13"/>
                    <a:pt x="207" y="12"/>
                    <a:pt x="210" y="12"/>
                  </a:cubicBezTo>
                  <a:cubicBezTo>
                    <a:pt x="213" y="12"/>
                    <a:pt x="215" y="13"/>
                    <a:pt x="217" y="15"/>
                  </a:cubicBezTo>
                  <a:cubicBezTo>
                    <a:pt x="219" y="17"/>
                    <a:pt x="220" y="22"/>
                    <a:pt x="220" y="30"/>
                  </a:cubicBezTo>
                  <a:cubicBezTo>
                    <a:pt x="220" y="36"/>
                    <a:pt x="219" y="41"/>
                    <a:pt x="216" y="44"/>
                  </a:cubicBezTo>
                  <a:cubicBezTo>
                    <a:pt x="214" y="46"/>
                    <a:pt x="212" y="48"/>
                    <a:pt x="210" y="48"/>
                  </a:cubicBezTo>
                  <a:cubicBezTo>
                    <a:pt x="209" y="48"/>
                    <a:pt x="207" y="47"/>
                    <a:pt x="203" y="45"/>
                  </a:cubicBezTo>
                  <a:cubicBezTo>
                    <a:pt x="193" y="41"/>
                    <a:pt x="186" y="39"/>
                    <a:pt x="180" y="39"/>
                  </a:cubicBezTo>
                  <a:cubicBezTo>
                    <a:pt x="183" y="48"/>
                    <a:pt x="185" y="56"/>
                    <a:pt x="185" y="63"/>
                  </a:cubicBezTo>
                  <a:cubicBezTo>
                    <a:pt x="185" y="72"/>
                    <a:pt x="182" y="81"/>
                    <a:pt x="176" y="89"/>
                  </a:cubicBezTo>
                  <a:cubicBezTo>
                    <a:pt x="170" y="97"/>
                    <a:pt x="162" y="103"/>
                    <a:pt x="152" y="108"/>
                  </a:cubicBezTo>
                  <a:cubicBezTo>
                    <a:pt x="137" y="115"/>
                    <a:pt x="123" y="118"/>
                    <a:pt x="109" y="118"/>
                  </a:cubicBezTo>
                  <a:cubicBezTo>
                    <a:pt x="100" y="118"/>
                    <a:pt x="93" y="118"/>
                    <a:pt x="90" y="118"/>
                  </a:cubicBezTo>
                  <a:cubicBezTo>
                    <a:pt x="85" y="117"/>
                    <a:pt x="78" y="116"/>
                    <a:pt x="70" y="114"/>
                  </a:cubicBezTo>
                  <a:cubicBezTo>
                    <a:pt x="58" y="120"/>
                    <a:pt x="50" y="125"/>
                    <a:pt x="45" y="129"/>
                  </a:cubicBezTo>
                  <a:cubicBezTo>
                    <a:pt x="42" y="131"/>
                    <a:pt x="41" y="133"/>
                    <a:pt x="41" y="136"/>
                  </a:cubicBezTo>
                  <a:cubicBezTo>
                    <a:pt x="41" y="138"/>
                    <a:pt x="43" y="140"/>
                    <a:pt x="45" y="142"/>
                  </a:cubicBezTo>
                  <a:cubicBezTo>
                    <a:pt x="47" y="144"/>
                    <a:pt x="51" y="146"/>
                    <a:pt x="57" y="146"/>
                  </a:cubicBezTo>
                  <a:cubicBezTo>
                    <a:pt x="58" y="147"/>
                    <a:pt x="60" y="147"/>
                    <a:pt x="62" y="147"/>
                  </a:cubicBezTo>
                  <a:cubicBezTo>
                    <a:pt x="69" y="148"/>
                    <a:pt x="79" y="148"/>
                    <a:pt x="91" y="148"/>
                  </a:cubicBezTo>
                  <a:cubicBezTo>
                    <a:pt x="93" y="148"/>
                    <a:pt x="98" y="148"/>
                    <a:pt x="106" y="147"/>
                  </a:cubicBezTo>
                  <a:cubicBezTo>
                    <a:pt x="108" y="147"/>
                    <a:pt x="110" y="147"/>
                    <a:pt x="112" y="147"/>
                  </a:cubicBezTo>
                  <a:cubicBezTo>
                    <a:pt x="145" y="147"/>
                    <a:pt x="168" y="152"/>
                    <a:pt x="182" y="161"/>
                  </a:cubicBezTo>
                  <a:cubicBezTo>
                    <a:pt x="195" y="170"/>
                    <a:pt x="202" y="182"/>
                    <a:pt x="202" y="195"/>
                  </a:cubicBezTo>
                  <a:cubicBezTo>
                    <a:pt x="202" y="202"/>
                    <a:pt x="199" y="209"/>
                    <a:pt x="195" y="216"/>
                  </a:cubicBezTo>
                  <a:cubicBezTo>
                    <a:pt x="190" y="223"/>
                    <a:pt x="184" y="229"/>
                    <a:pt x="176" y="233"/>
                  </a:cubicBezTo>
                  <a:cubicBezTo>
                    <a:pt x="168" y="238"/>
                    <a:pt x="156" y="241"/>
                    <a:pt x="141" y="245"/>
                  </a:cubicBezTo>
                  <a:cubicBezTo>
                    <a:pt x="127" y="248"/>
                    <a:pt x="111" y="250"/>
                    <a:pt x="93" y="250"/>
                  </a:cubicBezTo>
                  <a:cubicBezTo>
                    <a:pt x="75" y="250"/>
                    <a:pt x="58" y="248"/>
                    <a:pt x="44" y="245"/>
                  </a:cubicBezTo>
                  <a:cubicBezTo>
                    <a:pt x="29" y="242"/>
                    <a:pt x="18" y="237"/>
                    <a:pt x="9" y="230"/>
                  </a:cubicBezTo>
                  <a:cubicBezTo>
                    <a:pt x="3" y="224"/>
                    <a:pt x="0" y="219"/>
                    <a:pt x="0" y="212"/>
                  </a:cubicBezTo>
                  <a:cubicBezTo>
                    <a:pt x="0" y="206"/>
                    <a:pt x="2" y="201"/>
                    <a:pt x="8" y="196"/>
                  </a:cubicBezTo>
                  <a:cubicBezTo>
                    <a:pt x="13" y="192"/>
                    <a:pt x="27" y="186"/>
                    <a:pt x="49" y="179"/>
                  </a:cubicBezTo>
                  <a:close/>
                  <a:moveTo>
                    <a:pt x="102" y="106"/>
                  </a:moveTo>
                  <a:cubicBezTo>
                    <a:pt x="111" y="106"/>
                    <a:pt x="119" y="102"/>
                    <a:pt x="125" y="95"/>
                  </a:cubicBezTo>
                  <a:cubicBezTo>
                    <a:pt x="132" y="88"/>
                    <a:pt x="135" y="77"/>
                    <a:pt x="135" y="63"/>
                  </a:cubicBezTo>
                  <a:cubicBezTo>
                    <a:pt x="135" y="43"/>
                    <a:pt x="132" y="30"/>
                    <a:pt x="126" y="23"/>
                  </a:cubicBezTo>
                  <a:cubicBezTo>
                    <a:pt x="121" y="16"/>
                    <a:pt x="112" y="13"/>
                    <a:pt x="102" y="13"/>
                  </a:cubicBezTo>
                  <a:cubicBezTo>
                    <a:pt x="100" y="13"/>
                    <a:pt x="96" y="13"/>
                    <a:pt x="90" y="14"/>
                  </a:cubicBezTo>
                  <a:cubicBezTo>
                    <a:pt x="84" y="15"/>
                    <a:pt x="78" y="19"/>
                    <a:pt x="72" y="26"/>
                  </a:cubicBezTo>
                  <a:cubicBezTo>
                    <a:pt x="67" y="34"/>
                    <a:pt x="64" y="43"/>
                    <a:pt x="64" y="55"/>
                  </a:cubicBezTo>
                  <a:cubicBezTo>
                    <a:pt x="64" y="59"/>
                    <a:pt x="64" y="65"/>
                    <a:pt x="65" y="75"/>
                  </a:cubicBezTo>
                  <a:cubicBezTo>
                    <a:pt x="66" y="79"/>
                    <a:pt x="67" y="83"/>
                    <a:pt x="69" y="86"/>
                  </a:cubicBezTo>
                  <a:cubicBezTo>
                    <a:pt x="71" y="91"/>
                    <a:pt x="74" y="94"/>
                    <a:pt x="76" y="97"/>
                  </a:cubicBezTo>
                  <a:cubicBezTo>
                    <a:pt x="79" y="100"/>
                    <a:pt x="83" y="102"/>
                    <a:pt x="87" y="103"/>
                  </a:cubicBezTo>
                  <a:cubicBezTo>
                    <a:pt x="92" y="105"/>
                    <a:pt x="97" y="106"/>
                    <a:pt x="102" y="106"/>
                  </a:cubicBezTo>
                  <a:close/>
                  <a:moveTo>
                    <a:pt x="113" y="238"/>
                  </a:moveTo>
                  <a:cubicBezTo>
                    <a:pt x="134" y="235"/>
                    <a:pt x="150" y="231"/>
                    <a:pt x="161" y="223"/>
                  </a:cubicBezTo>
                  <a:cubicBezTo>
                    <a:pt x="169" y="218"/>
                    <a:pt x="172" y="213"/>
                    <a:pt x="172" y="208"/>
                  </a:cubicBezTo>
                  <a:cubicBezTo>
                    <a:pt x="172" y="205"/>
                    <a:pt x="171" y="203"/>
                    <a:pt x="170" y="200"/>
                  </a:cubicBezTo>
                  <a:cubicBezTo>
                    <a:pt x="168" y="198"/>
                    <a:pt x="166" y="195"/>
                    <a:pt x="162" y="193"/>
                  </a:cubicBezTo>
                  <a:cubicBezTo>
                    <a:pt x="158" y="190"/>
                    <a:pt x="153" y="188"/>
                    <a:pt x="148" y="187"/>
                  </a:cubicBezTo>
                  <a:cubicBezTo>
                    <a:pt x="141" y="186"/>
                    <a:pt x="132" y="185"/>
                    <a:pt x="120" y="185"/>
                  </a:cubicBezTo>
                  <a:lnTo>
                    <a:pt x="94" y="185"/>
                  </a:lnTo>
                  <a:cubicBezTo>
                    <a:pt x="72" y="185"/>
                    <a:pt x="57" y="188"/>
                    <a:pt x="49" y="192"/>
                  </a:cubicBezTo>
                  <a:cubicBezTo>
                    <a:pt x="41" y="197"/>
                    <a:pt x="38" y="204"/>
                    <a:pt x="38" y="212"/>
                  </a:cubicBezTo>
                  <a:cubicBezTo>
                    <a:pt x="38" y="216"/>
                    <a:pt x="40" y="220"/>
                    <a:pt x="44" y="225"/>
                  </a:cubicBezTo>
                  <a:cubicBezTo>
                    <a:pt x="48" y="229"/>
                    <a:pt x="56" y="232"/>
                    <a:pt x="66" y="235"/>
                  </a:cubicBezTo>
                  <a:cubicBezTo>
                    <a:pt x="76" y="237"/>
                    <a:pt x="87" y="238"/>
                    <a:pt x="98" y="238"/>
                  </a:cubicBezTo>
                  <a:cubicBezTo>
                    <a:pt x="102" y="238"/>
                    <a:pt x="107" y="238"/>
                    <a:pt x="113" y="23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8198002" y="5632488"/>
              <a:ext cx="61329" cy="55196"/>
            </a:xfrm>
            <a:custGeom>
              <a:avLst/>
              <a:gdLst>
                <a:gd name="T0" fmla="*/ 3 w 171"/>
                <a:gd name="T1" fmla="*/ 59 h 160"/>
                <a:gd name="T2" fmla="*/ 12 w 171"/>
                <a:gd name="T3" fmla="*/ 38 h 160"/>
                <a:gd name="T4" fmla="*/ 37 w 171"/>
                <a:gd name="T5" fmla="*/ 15 h 160"/>
                <a:gd name="T6" fmla="*/ 61 w 171"/>
                <a:gd name="T7" fmla="*/ 3 h 160"/>
                <a:gd name="T8" fmla="*/ 83 w 171"/>
                <a:gd name="T9" fmla="*/ 0 h 160"/>
                <a:gd name="T10" fmla="*/ 115 w 171"/>
                <a:gd name="T11" fmla="*/ 3 h 160"/>
                <a:gd name="T12" fmla="*/ 135 w 171"/>
                <a:gd name="T13" fmla="*/ 10 h 160"/>
                <a:gd name="T14" fmla="*/ 154 w 171"/>
                <a:gd name="T15" fmla="*/ 25 h 160"/>
                <a:gd name="T16" fmla="*/ 166 w 171"/>
                <a:gd name="T17" fmla="*/ 42 h 160"/>
                <a:gd name="T18" fmla="*/ 170 w 171"/>
                <a:gd name="T19" fmla="*/ 66 h 160"/>
                <a:gd name="T20" fmla="*/ 147 w 171"/>
                <a:gd name="T21" fmla="*/ 66 h 160"/>
                <a:gd name="T22" fmla="*/ 105 w 171"/>
                <a:gd name="T23" fmla="*/ 64 h 160"/>
                <a:gd name="T24" fmla="*/ 89 w 171"/>
                <a:gd name="T25" fmla="*/ 63 h 160"/>
                <a:gd name="T26" fmla="*/ 66 w 171"/>
                <a:gd name="T27" fmla="*/ 63 h 160"/>
                <a:gd name="T28" fmla="*/ 48 w 171"/>
                <a:gd name="T29" fmla="*/ 63 h 160"/>
                <a:gd name="T30" fmla="*/ 48 w 171"/>
                <a:gd name="T31" fmla="*/ 68 h 160"/>
                <a:gd name="T32" fmla="*/ 50 w 171"/>
                <a:gd name="T33" fmla="*/ 88 h 160"/>
                <a:gd name="T34" fmla="*/ 58 w 171"/>
                <a:gd name="T35" fmla="*/ 107 h 160"/>
                <a:gd name="T36" fmla="*/ 72 w 171"/>
                <a:gd name="T37" fmla="*/ 121 h 160"/>
                <a:gd name="T38" fmla="*/ 89 w 171"/>
                <a:gd name="T39" fmla="*/ 130 h 160"/>
                <a:gd name="T40" fmla="*/ 101 w 171"/>
                <a:gd name="T41" fmla="*/ 133 h 160"/>
                <a:gd name="T42" fmla="*/ 122 w 171"/>
                <a:gd name="T43" fmla="*/ 132 h 160"/>
                <a:gd name="T44" fmla="*/ 140 w 171"/>
                <a:gd name="T45" fmla="*/ 127 h 160"/>
                <a:gd name="T46" fmla="*/ 158 w 171"/>
                <a:gd name="T47" fmla="*/ 118 h 160"/>
                <a:gd name="T48" fmla="*/ 171 w 171"/>
                <a:gd name="T49" fmla="*/ 126 h 160"/>
                <a:gd name="T50" fmla="*/ 133 w 171"/>
                <a:gd name="T51" fmla="*/ 152 h 160"/>
                <a:gd name="T52" fmla="*/ 89 w 171"/>
                <a:gd name="T53" fmla="*/ 160 h 160"/>
                <a:gd name="T54" fmla="*/ 62 w 171"/>
                <a:gd name="T55" fmla="*/ 158 h 160"/>
                <a:gd name="T56" fmla="*/ 36 w 171"/>
                <a:gd name="T57" fmla="*/ 147 h 160"/>
                <a:gd name="T58" fmla="*/ 17 w 171"/>
                <a:gd name="T59" fmla="*/ 131 h 160"/>
                <a:gd name="T60" fmla="*/ 5 w 171"/>
                <a:gd name="T61" fmla="*/ 110 h 160"/>
                <a:gd name="T62" fmla="*/ 0 w 171"/>
                <a:gd name="T63" fmla="*/ 88 h 160"/>
                <a:gd name="T64" fmla="*/ 3 w 171"/>
                <a:gd name="T65" fmla="*/ 59 h 160"/>
                <a:gd name="T66" fmla="*/ 124 w 171"/>
                <a:gd name="T67" fmla="*/ 51 h 160"/>
                <a:gd name="T68" fmla="*/ 119 w 171"/>
                <a:gd name="T69" fmla="*/ 31 h 160"/>
                <a:gd name="T70" fmla="*/ 106 w 171"/>
                <a:gd name="T71" fmla="*/ 17 h 160"/>
                <a:gd name="T72" fmla="*/ 87 w 171"/>
                <a:gd name="T73" fmla="*/ 12 h 160"/>
                <a:gd name="T74" fmla="*/ 62 w 171"/>
                <a:gd name="T75" fmla="*/ 22 h 160"/>
                <a:gd name="T76" fmla="*/ 49 w 171"/>
                <a:gd name="T77" fmla="*/ 52 h 160"/>
                <a:gd name="T78" fmla="*/ 97 w 171"/>
                <a:gd name="T79" fmla="*/ 52 h 160"/>
                <a:gd name="T80" fmla="*/ 110 w 171"/>
                <a:gd name="T81" fmla="*/ 51 h 160"/>
                <a:gd name="T82" fmla="*/ 118 w 171"/>
                <a:gd name="T83" fmla="*/ 51 h 160"/>
                <a:gd name="T84" fmla="*/ 124 w 171"/>
                <a:gd name="T85" fmla="*/ 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3" y="59"/>
                  </a:moveTo>
                  <a:cubicBezTo>
                    <a:pt x="6" y="48"/>
                    <a:pt x="9" y="42"/>
                    <a:pt x="12" y="38"/>
                  </a:cubicBezTo>
                  <a:cubicBezTo>
                    <a:pt x="20" y="28"/>
                    <a:pt x="28" y="20"/>
                    <a:pt x="37" y="15"/>
                  </a:cubicBezTo>
                  <a:cubicBezTo>
                    <a:pt x="46" y="9"/>
                    <a:pt x="54" y="5"/>
                    <a:pt x="61" y="3"/>
                  </a:cubicBezTo>
                  <a:cubicBezTo>
                    <a:pt x="70" y="1"/>
                    <a:pt x="78" y="0"/>
                    <a:pt x="83" y="0"/>
                  </a:cubicBezTo>
                  <a:cubicBezTo>
                    <a:pt x="96" y="0"/>
                    <a:pt x="107" y="1"/>
                    <a:pt x="115" y="3"/>
                  </a:cubicBezTo>
                  <a:cubicBezTo>
                    <a:pt x="123" y="4"/>
                    <a:pt x="130" y="7"/>
                    <a:pt x="135" y="10"/>
                  </a:cubicBezTo>
                  <a:cubicBezTo>
                    <a:pt x="143" y="15"/>
                    <a:pt x="149" y="20"/>
                    <a:pt x="154" y="25"/>
                  </a:cubicBezTo>
                  <a:cubicBezTo>
                    <a:pt x="159" y="30"/>
                    <a:pt x="163" y="35"/>
                    <a:pt x="166" y="42"/>
                  </a:cubicBezTo>
                  <a:cubicBezTo>
                    <a:pt x="169" y="49"/>
                    <a:pt x="170" y="57"/>
                    <a:pt x="170" y="66"/>
                  </a:cubicBezTo>
                  <a:lnTo>
                    <a:pt x="147" y="66"/>
                  </a:lnTo>
                  <a:cubicBezTo>
                    <a:pt x="141" y="66"/>
                    <a:pt x="127" y="65"/>
                    <a:pt x="105" y="64"/>
                  </a:cubicBezTo>
                  <a:cubicBezTo>
                    <a:pt x="97" y="63"/>
                    <a:pt x="92" y="63"/>
                    <a:pt x="89" y="63"/>
                  </a:cubicBezTo>
                  <a:cubicBezTo>
                    <a:pt x="88" y="63"/>
                    <a:pt x="80" y="63"/>
                    <a:pt x="66" y="63"/>
                  </a:cubicBezTo>
                  <a:lnTo>
                    <a:pt x="48" y="63"/>
                  </a:lnTo>
                  <a:cubicBezTo>
                    <a:pt x="48" y="65"/>
                    <a:pt x="48" y="67"/>
                    <a:pt x="48" y="68"/>
                  </a:cubicBezTo>
                  <a:cubicBezTo>
                    <a:pt x="48" y="74"/>
                    <a:pt x="49" y="81"/>
                    <a:pt x="50" y="88"/>
                  </a:cubicBezTo>
                  <a:cubicBezTo>
                    <a:pt x="52" y="95"/>
                    <a:pt x="55" y="102"/>
                    <a:pt x="58" y="107"/>
                  </a:cubicBezTo>
                  <a:cubicBezTo>
                    <a:pt x="62" y="112"/>
                    <a:pt x="67" y="117"/>
                    <a:pt x="72" y="121"/>
                  </a:cubicBezTo>
                  <a:cubicBezTo>
                    <a:pt x="77" y="125"/>
                    <a:pt x="83" y="128"/>
                    <a:pt x="89" y="130"/>
                  </a:cubicBezTo>
                  <a:lnTo>
                    <a:pt x="101" y="133"/>
                  </a:lnTo>
                  <a:cubicBezTo>
                    <a:pt x="111" y="133"/>
                    <a:pt x="118" y="133"/>
                    <a:pt x="122" y="132"/>
                  </a:cubicBezTo>
                  <a:cubicBezTo>
                    <a:pt x="129" y="131"/>
                    <a:pt x="135" y="129"/>
                    <a:pt x="140" y="127"/>
                  </a:cubicBezTo>
                  <a:cubicBezTo>
                    <a:pt x="145" y="126"/>
                    <a:pt x="151" y="122"/>
                    <a:pt x="158" y="118"/>
                  </a:cubicBezTo>
                  <a:cubicBezTo>
                    <a:pt x="163" y="121"/>
                    <a:pt x="167" y="124"/>
                    <a:pt x="171" y="126"/>
                  </a:cubicBezTo>
                  <a:cubicBezTo>
                    <a:pt x="158" y="138"/>
                    <a:pt x="146" y="147"/>
                    <a:pt x="133" y="152"/>
                  </a:cubicBezTo>
                  <a:cubicBezTo>
                    <a:pt x="119" y="157"/>
                    <a:pt x="105" y="160"/>
                    <a:pt x="89" y="160"/>
                  </a:cubicBezTo>
                  <a:cubicBezTo>
                    <a:pt x="78" y="160"/>
                    <a:pt x="69" y="159"/>
                    <a:pt x="62" y="158"/>
                  </a:cubicBezTo>
                  <a:cubicBezTo>
                    <a:pt x="52" y="155"/>
                    <a:pt x="44" y="152"/>
                    <a:pt x="36" y="147"/>
                  </a:cubicBezTo>
                  <a:cubicBezTo>
                    <a:pt x="29" y="143"/>
                    <a:pt x="22" y="137"/>
                    <a:pt x="17" y="131"/>
                  </a:cubicBezTo>
                  <a:cubicBezTo>
                    <a:pt x="12" y="124"/>
                    <a:pt x="8" y="117"/>
                    <a:pt x="5" y="110"/>
                  </a:cubicBezTo>
                  <a:cubicBezTo>
                    <a:pt x="1" y="101"/>
                    <a:pt x="0" y="93"/>
                    <a:pt x="0" y="88"/>
                  </a:cubicBezTo>
                  <a:cubicBezTo>
                    <a:pt x="0" y="77"/>
                    <a:pt x="1" y="67"/>
                    <a:pt x="3" y="59"/>
                  </a:cubicBezTo>
                  <a:close/>
                  <a:moveTo>
                    <a:pt x="124" y="51"/>
                  </a:moveTo>
                  <a:cubicBezTo>
                    <a:pt x="124" y="44"/>
                    <a:pt x="122" y="38"/>
                    <a:pt x="119" y="31"/>
                  </a:cubicBezTo>
                  <a:cubicBezTo>
                    <a:pt x="116" y="25"/>
                    <a:pt x="112" y="20"/>
                    <a:pt x="106" y="17"/>
                  </a:cubicBezTo>
                  <a:cubicBezTo>
                    <a:pt x="99" y="13"/>
                    <a:pt x="93" y="12"/>
                    <a:pt x="87" y="12"/>
                  </a:cubicBezTo>
                  <a:cubicBezTo>
                    <a:pt x="78" y="12"/>
                    <a:pt x="69" y="15"/>
                    <a:pt x="62" y="22"/>
                  </a:cubicBezTo>
                  <a:cubicBezTo>
                    <a:pt x="54" y="30"/>
                    <a:pt x="50" y="39"/>
                    <a:pt x="49" y="52"/>
                  </a:cubicBezTo>
                  <a:lnTo>
                    <a:pt x="97" y="52"/>
                  </a:lnTo>
                  <a:cubicBezTo>
                    <a:pt x="100" y="52"/>
                    <a:pt x="104" y="52"/>
                    <a:pt x="110" y="51"/>
                  </a:cubicBezTo>
                  <a:cubicBezTo>
                    <a:pt x="114" y="51"/>
                    <a:pt x="116" y="51"/>
                    <a:pt x="118" y="51"/>
                  </a:cubicBezTo>
                  <a:cubicBezTo>
                    <a:pt x="119" y="51"/>
                    <a:pt x="121" y="51"/>
                    <a:pt x="124" y="5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7839619" y="5105400"/>
              <a:ext cx="545019" cy="308987"/>
              <a:chOff x="2916045" y="5334626"/>
              <a:chExt cx="1554588" cy="88134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62"/>
              <p:cNvSpPr>
                <a:spLocks/>
              </p:cNvSpPr>
              <p:nvPr userDrawn="1"/>
            </p:nvSpPr>
            <p:spPr bwMode="auto">
              <a:xfrm>
                <a:off x="4287019" y="5640646"/>
                <a:ext cx="20403" cy="24482"/>
              </a:xfrm>
              <a:custGeom>
                <a:avLst/>
                <a:gdLst>
                  <a:gd name="T0" fmla="*/ 0 w 38"/>
                  <a:gd name="T1" fmla="*/ 0 h 54"/>
                  <a:gd name="T2" fmla="*/ 36 w 38"/>
                  <a:gd name="T3" fmla="*/ 43 h 54"/>
                  <a:gd name="T4" fmla="*/ 6 w 38"/>
                  <a:gd name="T5" fmla="*/ 31 h 54"/>
                  <a:gd name="T6" fmla="*/ 30 w 38"/>
                  <a:gd name="T7" fmla="*/ 37 h 54"/>
                  <a:gd name="T8" fmla="*/ 0 w 3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4">
                    <a:moveTo>
                      <a:pt x="0" y="0"/>
                    </a:moveTo>
                    <a:cubicBezTo>
                      <a:pt x="17" y="10"/>
                      <a:pt x="38" y="15"/>
                      <a:pt x="36" y="43"/>
                    </a:cubicBezTo>
                    <a:cubicBezTo>
                      <a:pt x="35" y="54"/>
                      <a:pt x="11" y="37"/>
                      <a:pt x="6" y="31"/>
                    </a:cubicBezTo>
                    <a:cubicBezTo>
                      <a:pt x="17" y="30"/>
                      <a:pt x="19" y="38"/>
                      <a:pt x="30" y="37"/>
                    </a:cubicBezTo>
                    <a:cubicBezTo>
                      <a:pt x="27" y="18"/>
                      <a:pt x="2" y="21"/>
                      <a:pt x="0" y="0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3"/>
              <p:cNvSpPr>
                <a:spLocks/>
              </p:cNvSpPr>
              <p:nvPr userDrawn="1"/>
            </p:nvSpPr>
            <p:spPr bwMode="auto">
              <a:xfrm>
                <a:off x="4205413" y="5656967"/>
                <a:ext cx="36724" cy="36724"/>
              </a:xfrm>
              <a:custGeom>
                <a:avLst/>
                <a:gdLst>
                  <a:gd name="T0" fmla="*/ 0 w 79"/>
                  <a:gd name="T1" fmla="*/ 85 h 85"/>
                  <a:gd name="T2" fmla="*/ 79 w 79"/>
                  <a:gd name="T3" fmla="*/ 0 h 85"/>
                  <a:gd name="T4" fmla="*/ 6 w 79"/>
                  <a:gd name="T5" fmla="*/ 85 h 85"/>
                  <a:gd name="T6" fmla="*/ 0 w 79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85">
                    <a:moveTo>
                      <a:pt x="0" y="85"/>
                    </a:moveTo>
                    <a:cubicBezTo>
                      <a:pt x="18" y="49"/>
                      <a:pt x="43" y="18"/>
                      <a:pt x="79" y="0"/>
                    </a:cubicBezTo>
                    <a:cubicBezTo>
                      <a:pt x="51" y="25"/>
                      <a:pt x="21" y="48"/>
                      <a:pt x="6" y="85"/>
                    </a:cubicBez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4"/>
              <p:cNvSpPr>
                <a:spLocks/>
              </p:cNvSpPr>
              <p:nvPr userDrawn="1"/>
            </p:nvSpPr>
            <p:spPr bwMode="auto">
              <a:xfrm>
                <a:off x="3266949" y="5734493"/>
                <a:ext cx="775253" cy="338665"/>
              </a:xfrm>
              <a:custGeom>
                <a:avLst/>
                <a:gdLst>
                  <a:gd name="T0" fmla="*/ 0 w 1681"/>
                  <a:gd name="T1" fmla="*/ 0 h 740"/>
                  <a:gd name="T2" fmla="*/ 5 w 1681"/>
                  <a:gd name="T3" fmla="*/ 624 h 740"/>
                  <a:gd name="T4" fmla="*/ 900 w 1681"/>
                  <a:gd name="T5" fmla="*/ 614 h 740"/>
                  <a:gd name="T6" fmla="*/ 1623 w 1681"/>
                  <a:gd name="T7" fmla="*/ 624 h 740"/>
                  <a:gd name="T8" fmla="*/ 1644 w 1681"/>
                  <a:gd name="T9" fmla="*/ 116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1" h="740">
                    <a:moveTo>
                      <a:pt x="0" y="0"/>
                    </a:moveTo>
                    <a:cubicBezTo>
                      <a:pt x="0" y="151"/>
                      <a:pt x="5" y="624"/>
                      <a:pt x="5" y="624"/>
                    </a:cubicBezTo>
                    <a:cubicBezTo>
                      <a:pt x="318" y="462"/>
                      <a:pt x="678" y="499"/>
                      <a:pt x="900" y="614"/>
                    </a:cubicBezTo>
                    <a:cubicBezTo>
                      <a:pt x="1142" y="740"/>
                      <a:pt x="1491" y="711"/>
                      <a:pt x="1623" y="624"/>
                    </a:cubicBezTo>
                    <a:cubicBezTo>
                      <a:pt x="1681" y="607"/>
                      <a:pt x="1644" y="308"/>
                      <a:pt x="1644" y="116"/>
                    </a:cubicBezTo>
                  </a:path>
                </a:pathLst>
              </a:custGeom>
              <a:solidFill>
                <a:srgbClr val="FFFFFF"/>
              </a:solidFill>
              <a:ln w="7" cap="flat">
                <a:solidFill>
                  <a:srgbClr val="100F0D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5"/>
              <p:cNvSpPr>
                <a:spLocks/>
              </p:cNvSpPr>
              <p:nvPr userDrawn="1"/>
            </p:nvSpPr>
            <p:spPr bwMode="auto">
              <a:xfrm>
                <a:off x="3295512" y="5681448"/>
                <a:ext cx="709969" cy="367225"/>
              </a:xfrm>
              <a:custGeom>
                <a:avLst/>
                <a:gdLst>
                  <a:gd name="T0" fmla="*/ 1490 w 1539"/>
                  <a:gd name="T1" fmla="*/ 201 h 795"/>
                  <a:gd name="T2" fmla="*/ 1524 w 1539"/>
                  <a:gd name="T3" fmla="*/ 704 h 795"/>
                  <a:gd name="T4" fmla="*/ 1010 w 1539"/>
                  <a:gd name="T5" fmla="*/ 686 h 795"/>
                  <a:gd name="T6" fmla="*/ 9 w 1539"/>
                  <a:gd name="T7" fmla="*/ 649 h 795"/>
                  <a:gd name="T8" fmla="*/ 15 w 1539"/>
                  <a:gd name="T9" fmla="*/ 17 h 795"/>
                  <a:gd name="T10" fmla="*/ 1490 w 1539"/>
                  <a:gd name="T11" fmla="*/ 201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9" h="795">
                    <a:moveTo>
                      <a:pt x="1490" y="201"/>
                    </a:moveTo>
                    <a:cubicBezTo>
                      <a:pt x="1539" y="273"/>
                      <a:pt x="1522" y="583"/>
                      <a:pt x="1524" y="704"/>
                    </a:cubicBezTo>
                    <a:cubicBezTo>
                      <a:pt x="1483" y="697"/>
                      <a:pt x="1259" y="795"/>
                      <a:pt x="1010" y="686"/>
                    </a:cubicBezTo>
                    <a:cubicBezTo>
                      <a:pt x="258" y="392"/>
                      <a:pt x="0" y="634"/>
                      <a:pt x="9" y="649"/>
                    </a:cubicBezTo>
                    <a:cubicBezTo>
                      <a:pt x="3" y="646"/>
                      <a:pt x="9" y="122"/>
                      <a:pt x="15" y="17"/>
                    </a:cubicBezTo>
                    <a:cubicBezTo>
                      <a:pt x="32" y="0"/>
                      <a:pt x="1509" y="189"/>
                      <a:pt x="1490" y="201"/>
                    </a:cubicBezTo>
                  </a:path>
                </a:pathLst>
              </a:custGeom>
              <a:solidFill>
                <a:srgbClr val="569FC6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6"/>
              <p:cNvSpPr>
                <a:spLocks/>
              </p:cNvSpPr>
              <p:nvPr userDrawn="1"/>
            </p:nvSpPr>
            <p:spPr bwMode="auto">
              <a:xfrm>
                <a:off x="4368625" y="5559040"/>
                <a:ext cx="28563" cy="12242"/>
              </a:xfrm>
              <a:custGeom>
                <a:avLst/>
                <a:gdLst>
                  <a:gd name="T0" fmla="*/ 0 w 58"/>
                  <a:gd name="T1" fmla="*/ 0 h 27"/>
                  <a:gd name="T2" fmla="*/ 58 w 58"/>
                  <a:gd name="T3" fmla="*/ 27 h 27"/>
                  <a:gd name="T4" fmla="*/ 0 w 5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7">
                    <a:moveTo>
                      <a:pt x="0" y="0"/>
                    </a:moveTo>
                    <a:cubicBezTo>
                      <a:pt x="26" y="2"/>
                      <a:pt x="43" y="13"/>
                      <a:pt x="58" y="27"/>
                    </a:cubicBezTo>
                    <a:cubicBezTo>
                      <a:pt x="34" y="23"/>
                      <a:pt x="20" y="8"/>
                      <a:pt x="0" y="0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7"/>
              <p:cNvSpPr>
                <a:spLocks/>
              </p:cNvSpPr>
              <p:nvPr userDrawn="1"/>
            </p:nvSpPr>
            <p:spPr bwMode="auto">
              <a:xfrm>
                <a:off x="4001399" y="5771215"/>
                <a:ext cx="24482" cy="28563"/>
              </a:xfrm>
              <a:custGeom>
                <a:avLst/>
                <a:gdLst>
                  <a:gd name="T0" fmla="*/ 0 w 49"/>
                  <a:gd name="T1" fmla="*/ 0 h 58"/>
                  <a:gd name="T2" fmla="*/ 49 w 49"/>
                  <a:gd name="T3" fmla="*/ 45 h 58"/>
                  <a:gd name="T4" fmla="*/ 36 w 49"/>
                  <a:gd name="T5" fmla="*/ 58 h 58"/>
                  <a:gd name="T6" fmla="*/ 45 w 49"/>
                  <a:gd name="T7" fmla="*/ 49 h 58"/>
                  <a:gd name="T8" fmla="*/ 0 w 4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0" y="0"/>
                    </a:moveTo>
                    <a:cubicBezTo>
                      <a:pt x="19" y="12"/>
                      <a:pt x="30" y="33"/>
                      <a:pt x="49" y="45"/>
                    </a:cubicBezTo>
                    <a:cubicBezTo>
                      <a:pt x="47" y="51"/>
                      <a:pt x="42" y="56"/>
                      <a:pt x="36" y="58"/>
                    </a:cubicBezTo>
                    <a:cubicBezTo>
                      <a:pt x="37" y="53"/>
                      <a:pt x="41" y="51"/>
                      <a:pt x="45" y="49"/>
                    </a:cubicBezTo>
                    <a:cubicBezTo>
                      <a:pt x="32" y="30"/>
                      <a:pt x="12" y="19"/>
                      <a:pt x="0" y="0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 userDrawn="1"/>
            </p:nvSpPr>
            <p:spPr bwMode="auto">
              <a:xfrm>
                <a:off x="4376785" y="5603924"/>
                <a:ext cx="20403" cy="8161"/>
              </a:xfrm>
              <a:custGeom>
                <a:avLst/>
                <a:gdLst>
                  <a:gd name="T0" fmla="*/ 0 w 40"/>
                  <a:gd name="T1" fmla="*/ 18 h 23"/>
                  <a:gd name="T2" fmla="*/ 40 w 40"/>
                  <a:gd name="T3" fmla="*/ 0 h 23"/>
                  <a:gd name="T4" fmla="*/ 4 w 40"/>
                  <a:gd name="T5" fmla="*/ 23 h 23"/>
                  <a:gd name="T6" fmla="*/ 0 w 40"/>
                  <a:gd name="T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3">
                    <a:moveTo>
                      <a:pt x="0" y="18"/>
                    </a:moveTo>
                    <a:cubicBezTo>
                      <a:pt x="12" y="11"/>
                      <a:pt x="24" y="4"/>
                      <a:pt x="40" y="0"/>
                    </a:cubicBezTo>
                    <a:cubicBezTo>
                      <a:pt x="33" y="13"/>
                      <a:pt x="15" y="15"/>
                      <a:pt x="4" y="23"/>
                    </a:cubicBezTo>
                    <a:cubicBezTo>
                      <a:pt x="4" y="20"/>
                      <a:pt x="3" y="17"/>
                      <a:pt x="0" y="18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 userDrawn="1"/>
            </p:nvSpPr>
            <p:spPr bwMode="auto">
              <a:xfrm>
                <a:off x="2940527" y="5612085"/>
                <a:ext cx="1440340" cy="342744"/>
              </a:xfrm>
              <a:custGeom>
                <a:avLst/>
                <a:gdLst>
                  <a:gd name="T0" fmla="*/ 3109 w 3113"/>
                  <a:gd name="T1" fmla="*/ 1 h 747"/>
                  <a:gd name="T2" fmla="*/ 3015 w 3113"/>
                  <a:gd name="T3" fmla="*/ 41 h 747"/>
                  <a:gd name="T4" fmla="*/ 2183 w 3113"/>
                  <a:gd name="T5" fmla="*/ 507 h 747"/>
                  <a:gd name="T6" fmla="*/ 1977 w 3113"/>
                  <a:gd name="T7" fmla="*/ 618 h 747"/>
                  <a:gd name="T8" fmla="*/ 1749 w 3113"/>
                  <a:gd name="T9" fmla="*/ 551 h 747"/>
                  <a:gd name="T10" fmla="*/ 175 w 3113"/>
                  <a:gd name="T11" fmla="*/ 73 h 747"/>
                  <a:gd name="T12" fmla="*/ 90 w 3113"/>
                  <a:gd name="T13" fmla="*/ 64 h 747"/>
                  <a:gd name="T14" fmla="*/ 45 w 3113"/>
                  <a:gd name="T15" fmla="*/ 59 h 747"/>
                  <a:gd name="T16" fmla="*/ 0 w 3113"/>
                  <a:gd name="T17" fmla="*/ 64 h 747"/>
                  <a:gd name="T18" fmla="*/ 108 w 3113"/>
                  <a:gd name="T19" fmla="*/ 100 h 747"/>
                  <a:gd name="T20" fmla="*/ 242 w 3113"/>
                  <a:gd name="T21" fmla="*/ 140 h 747"/>
                  <a:gd name="T22" fmla="*/ 582 w 3113"/>
                  <a:gd name="T23" fmla="*/ 243 h 747"/>
                  <a:gd name="T24" fmla="*/ 787 w 3113"/>
                  <a:gd name="T25" fmla="*/ 310 h 747"/>
                  <a:gd name="T26" fmla="*/ 850 w 3113"/>
                  <a:gd name="T27" fmla="*/ 328 h 747"/>
                  <a:gd name="T28" fmla="*/ 1659 w 3113"/>
                  <a:gd name="T29" fmla="*/ 627 h 747"/>
                  <a:gd name="T30" fmla="*/ 1704 w 3113"/>
                  <a:gd name="T31" fmla="*/ 650 h 747"/>
                  <a:gd name="T32" fmla="*/ 2013 w 3113"/>
                  <a:gd name="T33" fmla="*/ 712 h 747"/>
                  <a:gd name="T34" fmla="*/ 2102 w 3113"/>
                  <a:gd name="T35" fmla="*/ 645 h 747"/>
                  <a:gd name="T36" fmla="*/ 2845 w 3113"/>
                  <a:gd name="T37" fmla="*/ 171 h 747"/>
                  <a:gd name="T38" fmla="*/ 3041 w 3113"/>
                  <a:gd name="T39" fmla="*/ 46 h 747"/>
                  <a:gd name="T40" fmla="*/ 3113 w 3113"/>
                  <a:gd name="T41" fmla="*/ 6 h 747"/>
                  <a:gd name="T42" fmla="*/ 3109 w 3113"/>
                  <a:gd name="T43" fmla="*/ 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3" h="747">
                    <a:moveTo>
                      <a:pt x="3109" y="1"/>
                    </a:moveTo>
                    <a:cubicBezTo>
                      <a:pt x="3076" y="14"/>
                      <a:pt x="3048" y="30"/>
                      <a:pt x="3015" y="41"/>
                    </a:cubicBezTo>
                    <a:cubicBezTo>
                      <a:pt x="2808" y="149"/>
                      <a:pt x="2235" y="472"/>
                      <a:pt x="2183" y="507"/>
                    </a:cubicBezTo>
                    <a:cubicBezTo>
                      <a:pt x="2120" y="548"/>
                      <a:pt x="2064" y="615"/>
                      <a:pt x="1977" y="618"/>
                    </a:cubicBezTo>
                    <a:cubicBezTo>
                      <a:pt x="1903" y="621"/>
                      <a:pt x="1825" y="580"/>
                      <a:pt x="1749" y="551"/>
                    </a:cubicBezTo>
                    <a:cubicBezTo>
                      <a:pt x="1258" y="364"/>
                      <a:pt x="723" y="180"/>
                      <a:pt x="175" y="73"/>
                    </a:cubicBezTo>
                    <a:cubicBezTo>
                      <a:pt x="144" y="73"/>
                      <a:pt x="123" y="62"/>
                      <a:pt x="90" y="64"/>
                    </a:cubicBezTo>
                    <a:cubicBezTo>
                      <a:pt x="74" y="63"/>
                      <a:pt x="64" y="57"/>
                      <a:pt x="45" y="59"/>
                    </a:cubicBezTo>
                    <a:cubicBezTo>
                      <a:pt x="31" y="62"/>
                      <a:pt x="6" y="54"/>
                      <a:pt x="0" y="64"/>
                    </a:cubicBezTo>
                    <a:cubicBezTo>
                      <a:pt x="40" y="71"/>
                      <a:pt x="73" y="87"/>
                      <a:pt x="108" y="100"/>
                    </a:cubicBezTo>
                    <a:cubicBezTo>
                      <a:pt x="152" y="113"/>
                      <a:pt x="199" y="124"/>
                      <a:pt x="242" y="140"/>
                    </a:cubicBezTo>
                    <a:cubicBezTo>
                      <a:pt x="357" y="172"/>
                      <a:pt x="472" y="205"/>
                      <a:pt x="582" y="243"/>
                    </a:cubicBezTo>
                    <a:cubicBezTo>
                      <a:pt x="652" y="264"/>
                      <a:pt x="727" y="280"/>
                      <a:pt x="787" y="310"/>
                    </a:cubicBezTo>
                    <a:lnTo>
                      <a:pt x="850" y="328"/>
                    </a:lnTo>
                    <a:cubicBezTo>
                      <a:pt x="1127" y="421"/>
                      <a:pt x="1408" y="509"/>
                      <a:pt x="1659" y="627"/>
                    </a:cubicBezTo>
                    <a:cubicBezTo>
                      <a:pt x="1677" y="632"/>
                      <a:pt x="1692" y="640"/>
                      <a:pt x="1704" y="650"/>
                    </a:cubicBezTo>
                    <a:cubicBezTo>
                      <a:pt x="1804" y="664"/>
                      <a:pt x="1904" y="747"/>
                      <a:pt x="2013" y="712"/>
                    </a:cubicBezTo>
                    <a:cubicBezTo>
                      <a:pt x="2040" y="704"/>
                      <a:pt x="2072" y="667"/>
                      <a:pt x="2102" y="645"/>
                    </a:cubicBezTo>
                    <a:cubicBezTo>
                      <a:pt x="2198" y="577"/>
                      <a:pt x="2704" y="248"/>
                      <a:pt x="2845" y="171"/>
                    </a:cubicBezTo>
                    <a:cubicBezTo>
                      <a:pt x="2908" y="127"/>
                      <a:pt x="2976" y="88"/>
                      <a:pt x="3041" y="46"/>
                    </a:cubicBezTo>
                    <a:cubicBezTo>
                      <a:pt x="3064" y="32"/>
                      <a:pt x="3089" y="19"/>
                      <a:pt x="3113" y="6"/>
                    </a:cubicBezTo>
                    <a:cubicBezTo>
                      <a:pt x="3113" y="3"/>
                      <a:pt x="3112" y="0"/>
                      <a:pt x="3109" y="1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0"/>
              <p:cNvSpPr>
                <a:spLocks/>
              </p:cNvSpPr>
              <p:nvPr userDrawn="1"/>
            </p:nvSpPr>
            <p:spPr bwMode="auto">
              <a:xfrm>
                <a:off x="3707619" y="5901784"/>
                <a:ext cx="20403" cy="8161"/>
              </a:xfrm>
              <a:custGeom>
                <a:avLst/>
                <a:gdLst>
                  <a:gd name="T0" fmla="*/ 0 w 45"/>
                  <a:gd name="T1" fmla="*/ 0 h 23"/>
                  <a:gd name="T2" fmla="*/ 45 w 45"/>
                  <a:gd name="T3" fmla="*/ 23 h 23"/>
                  <a:gd name="T4" fmla="*/ 0 w 45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3">
                    <a:moveTo>
                      <a:pt x="0" y="0"/>
                    </a:moveTo>
                    <a:cubicBezTo>
                      <a:pt x="18" y="5"/>
                      <a:pt x="33" y="13"/>
                      <a:pt x="45" y="23"/>
                    </a:cubicBezTo>
                    <a:cubicBezTo>
                      <a:pt x="28" y="18"/>
                      <a:pt x="13" y="10"/>
                      <a:pt x="0" y="0"/>
                    </a:cubicBezTo>
                  </a:path>
                </a:pathLst>
              </a:custGeom>
              <a:solidFill>
                <a:srgbClr val="1F1C1C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1"/>
              <p:cNvSpPr>
                <a:spLocks/>
              </p:cNvSpPr>
              <p:nvPr userDrawn="1"/>
            </p:nvSpPr>
            <p:spPr bwMode="auto">
              <a:xfrm>
                <a:off x="3638256" y="5375429"/>
                <a:ext cx="775253" cy="216256"/>
              </a:xfrm>
              <a:custGeom>
                <a:avLst/>
                <a:gdLst>
                  <a:gd name="T0" fmla="*/ 1677 w 1677"/>
                  <a:gd name="T1" fmla="*/ 469 h 469"/>
                  <a:gd name="T2" fmla="*/ 1422 w 1677"/>
                  <a:gd name="T3" fmla="*/ 393 h 469"/>
                  <a:gd name="T4" fmla="*/ 1176 w 1677"/>
                  <a:gd name="T5" fmla="*/ 300 h 469"/>
                  <a:gd name="T6" fmla="*/ 0 w 1677"/>
                  <a:gd name="T7" fmla="*/ 0 h 469"/>
                  <a:gd name="T8" fmla="*/ 1579 w 1677"/>
                  <a:gd name="T9" fmla="*/ 402 h 469"/>
                  <a:gd name="T10" fmla="*/ 1637 w 1677"/>
                  <a:gd name="T11" fmla="*/ 429 h 469"/>
                  <a:gd name="T12" fmla="*/ 1677 w 1677"/>
                  <a:gd name="T13" fmla="*/ 461 h 469"/>
                  <a:gd name="T14" fmla="*/ 1677 w 1677"/>
                  <a:gd name="T1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7" h="469">
                    <a:moveTo>
                      <a:pt x="1677" y="469"/>
                    </a:moveTo>
                    <a:cubicBezTo>
                      <a:pt x="1588" y="469"/>
                      <a:pt x="1502" y="429"/>
                      <a:pt x="1422" y="393"/>
                    </a:cubicBezTo>
                    <a:cubicBezTo>
                      <a:pt x="1343" y="358"/>
                      <a:pt x="1260" y="325"/>
                      <a:pt x="1176" y="300"/>
                    </a:cubicBezTo>
                    <a:cubicBezTo>
                      <a:pt x="800" y="184"/>
                      <a:pt x="404" y="91"/>
                      <a:pt x="0" y="0"/>
                    </a:cubicBezTo>
                    <a:cubicBezTo>
                      <a:pt x="602" y="58"/>
                      <a:pt x="1109" y="211"/>
                      <a:pt x="1579" y="402"/>
                    </a:cubicBezTo>
                    <a:cubicBezTo>
                      <a:pt x="1599" y="410"/>
                      <a:pt x="1613" y="425"/>
                      <a:pt x="1637" y="429"/>
                    </a:cubicBezTo>
                    <a:cubicBezTo>
                      <a:pt x="1644" y="446"/>
                      <a:pt x="1664" y="450"/>
                      <a:pt x="1677" y="461"/>
                    </a:cubicBezTo>
                    <a:lnTo>
                      <a:pt x="1677" y="469"/>
                    </a:lnTo>
                    <a:close/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2"/>
              <p:cNvSpPr>
                <a:spLocks/>
              </p:cNvSpPr>
              <p:nvPr userDrawn="1"/>
            </p:nvSpPr>
            <p:spPr bwMode="auto">
              <a:xfrm>
                <a:off x="4091166" y="5893623"/>
                <a:ext cx="8161" cy="53045"/>
              </a:xfrm>
              <a:custGeom>
                <a:avLst/>
                <a:gdLst>
                  <a:gd name="T0" fmla="*/ 0 w 14"/>
                  <a:gd name="T1" fmla="*/ 1 h 113"/>
                  <a:gd name="T2" fmla="*/ 9 w 14"/>
                  <a:gd name="T3" fmla="*/ 5 h 113"/>
                  <a:gd name="T4" fmla="*/ 5 w 14"/>
                  <a:gd name="T5" fmla="*/ 104 h 113"/>
                  <a:gd name="T6" fmla="*/ 0 w 14"/>
                  <a:gd name="T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3">
                    <a:moveTo>
                      <a:pt x="0" y="1"/>
                    </a:moveTo>
                    <a:cubicBezTo>
                      <a:pt x="5" y="0"/>
                      <a:pt x="8" y="2"/>
                      <a:pt x="9" y="5"/>
                    </a:cubicBezTo>
                    <a:cubicBezTo>
                      <a:pt x="7" y="32"/>
                      <a:pt x="14" y="113"/>
                      <a:pt x="5" y="104"/>
                    </a:cubicBezTo>
                    <a:cubicBezTo>
                      <a:pt x="6" y="67"/>
                      <a:pt x="5" y="32"/>
                      <a:pt x="0" y="1"/>
                    </a:cubicBezTo>
                  </a:path>
                </a:pathLst>
              </a:custGeom>
              <a:solidFill>
                <a:srgbClr val="FEF4C8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/>
              <p:cNvSpPr>
                <a:spLocks/>
              </p:cNvSpPr>
              <p:nvPr userDrawn="1"/>
            </p:nvSpPr>
            <p:spPr bwMode="auto">
              <a:xfrm>
                <a:off x="3989160" y="5632485"/>
                <a:ext cx="481473" cy="583481"/>
              </a:xfrm>
              <a:custGeom>
                <a:avLst/>
                <a:gdLst>
                  <a:gd name="T0" fmla="*/ 798 w 1045"/>
                  <a:gd name="T1" fmla="*/ 0 h 1265"/>
                  <a:gd name="T2" fmla="*/ 1040 w 1045"/>
                  <a:gd name="T3" fmla="*/ 630 h 1265"/>
                  <a:gd name="T4" fmla="*/ 683 w 1045"/>
                  <a:gd name="T5" fmla="*/ 1093 h 1265"/>
                  <a:gd name="T6" fmla="*/ 323 w 1045"/>
                  <a:gd name="T7" fmla="*/ 918 h 1265"/>
                  <a:gd name="T8" fmla="*/ 0 w 1045"/>
                  <a:gd name="T9" fmla="*/ 1265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5" h="1265">
                    <a:moveTo>
                      <a:pt x="798" y="0"/>
                    </a:moveTo>
                    <a:cubicBezTo>
                      <a:pt x="696" y="308"/>
                      <a:pt x="1033" y="320"/>
                      <a:pt x="1040" y="630"/>
                    </a:cubicBezTo>
                    <a:cubicBezTo>
                      <a:pt x="1045" y="824"/>
                      <a:pt x="918" y="1099"/>
                      <a:pt x="683" y="1093"/>
                    </a:cubicBezTo>
                    <a:cubicBezTo>
                      <a:pt x="511" y="1089"/>
                      <a:pt x="494" y="771"/>
                      <a:pt x="323" y="918"/>
                    </a:cubicBezTo>
                    <a:cubicBezTo>
                      <a:pt x="210" y="1016"/>
                      <a:pt x="233" y="1225"/>
                      <a:pt x="0" y="1265"/>
                    </a:cubicBezTo>
                  </a:path>
                </a:pathLst>
              </a:custGeom>
              <a:noFill/>
              <a:ln w="5" cap="flat">
                <a:solidFill>
                  <a:srgbClr val="1F1C1D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4"/>
              <p:cNvSpPr>
                <a:spLocks/>
              </p:cNvSpPr>
              <p:nvPr userDrawn="1"/>
            </p:nvSpPr>
            <p:spPr bwMode="auto">
              <a:xfrm>
                <a:off x="2916045" y="5334626"/>
                <a:ext cx="1497464" cy="579400"/>
              </a:xfrm>
              <a:custGeom>
                <a:avLst/>
                <a:gdLst>
                  <a:gd name="T0" fmla="*/ 38 w 3237"/>
                  <a:gd name="T1" fmla="*/ 598 h 1254"/>
                  <a:gd name="T2" fmla="*/ 48 w 3237"/>
                  <a:gd name="T3" fmla="*/ 661 h 1254"/>
                  <a:gd name="T4" fmla="*/ 2003 w 3237"/>
                  <a:gd name="T5" fmla="*/ 1254 h 1254"/>
                  <a:gd name="T6" fmla="*/ 3237 w 3237"/>
                  <a:gd name="T7" fmla="*/ 553 h 1254"/>
                  <a:gd name="T8" fmla="*/ 1424 w 3237"/>
                  <a:gd name="T9" fmla="*/ 39 h 1254"/>
                  <a:gd name="T10" fmla="*/ 38 w 3237"/>
                  <a:gd name="T11" fmla="*/ 598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7" h="1254">
                    <a:moveTo>
                      <a:pt x="38" y="598"/>
                    </a:moveTo>
                    <a:cubicBezTo>
                      <a:pt x="38" y="598"/>
                      <a:pt x="0" y="668"/>
                      <a:pt x="48" y="661"/>
                    </a:cubicBezTo>
                    <a:cubicBezTo>
                      <a:pt x="217" y="636"/>
                      <a:pt x="2003" y="1254"/>
                      <a:pt x="2003" y="1254"/>
                    </a:cubicBezTo>
                    <a:cubicBezTo>
                      <a:pt x="2003" y="1254"/>
                      <a:pt x="3017" y="663"/>
                      <a:pt x="3237" y="553"/>
                    </a:cubicBezTo>
                    <a:cubicBezTo>
                      <a:pt x="2593" y="266"/>
                      <a:pt x="1650" y="116"/>
                      <a:pt x="1424" y="39"/>
                    </a:cubicBezTo>
                    <a:cubicBezTo>
                      <a:pt x="1309" y="0"/>
                      <a:pt x="61" y="538"/>
                      <a:pt x="38" y="598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5"/>
              <p:cNvSpPr>
                <a:spLocks/>
              </p:cNvSpPr>
              <p:nvPr userDrawn="1"/>
            </p:nvSpPr>
            <p:spPr bwMode="auto">
              <a:xfrm>
                <a:off x="3022132" y="5436632"/>
                <a:ext cx="1309771" cy="461073"/>
              </a:xfrm>
              <a:custGeom>
                <a:avLst/>
                <a:gdLst>
                  <a:gd name="T0" fmla="*/ 0 w 2840"/>
                  <a:gd name="T1" fmla="*/ 448 h 996"/>
                  <a:gd name="T2" fmla="*/ 1060 w 2840"/>
                  <a:gd name="T3" fmla="*/ 50 h 996"/>
                  <a:gd name="T4" fmla="*/ 1216 w 2840"/>
                  <a:gd name="T5" fmla="*/ 1 h 996"/>
                  <a:gd name="T6" fmla="*/ 1341 w 2840"/>
                  <a:gd name="T7" fmla="*/ 32 h 996"/>
                  <a:gd name="T8" fmla="*/ 2840 w 2840"/>
                  <a:gd name="T9" fmla="*/ 416 h 996"/>
                  <a:gd name="T10" fmla="*/ 2008 w 2840"/>
                  <a:gd name="T11" fmla="*/ 882 h 996"/>
                  <a:gd name="T12" fmla="*/ 1802 w 2840"/>
                  <a:gd name="T13" fmla="*/ 993 h 996"/>
                  <a:gd name="T14" fmla="*/ 1574 w 2840"/>
                  <a:gd name="T15" fmla="*/ 926 h 996"/>
                  <a:gd name="T16" fmla="*/ 0 w 2840"/>
                  <a:gd name="T17" fmla="*/ 448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0" h="996">
                    <a:moveTo>
                      <a:pt x="0" y="448"/>
                    </a:moveTo>
                    <a:cubicBezTo>
                      <a:pt x="340" y="311"/>
                      <a:pt x="684" y="168"/>
                      <a:pt x="1060" y="50"/>
                    </a:cubicBezTo>
                    <a:cubicBezTo>
                      <a:pt x="1111" y="33"/>
                      <a:pt x="1176" y="1"/>
                      <a:pt x="1216" y="1"/>
                    </a:cubicBezTo>
                    <a:cubicBezTo>
                      <a:pt x="1250" y="0"/>
                      <a:pt x="1296" y="21"/>
                      <a:pt x="1341" y="32"/>
                    </a:cubicBezTo>
                    <a:cubicBezTo>
                      <a:pt x="1853" y="153"/>
                      <a:pt x="2368" y="260"/>
                      <a:pt x="2840" y="416"/>
                    </a:cubicBezTo>
                    <a:cubicBezTo>
                      <a:pt x="2633" y="524"/>
                      <a:pt x="2060" y="847"/>
                      <a:pt x="2008" y="882"/>
                    </a:cubicBezTo>
                    <a:cubicBezTo>
                      <a:pt x="1945" y="923"/>
                      <a:pt x="1889" y="990"/>
                      <a:pt x="1802" y="993"/>
                    </a:cubicBezTo>
                    <a:cubicBezTo>
                      <a:pt x="1728" y="996"/>
                      <a:pt x="1650" y="955"/>
                      <a:pt x="1574" y="926"/>
                    </a:cubicBezTo>
                    <a:cubicBezTo>
                      <a:pt x="1083" y="738"/>
                      <a:pt x="548" y="555"/>
                      <a:pt x="0" y="448"/>
                    </a:cubicBezTo>
                  </a:path>
                </a:pathLst>
              </a:custGeom>
              <a:solidFill>
                <a:srgbClr val="81C2DF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6"/>
              <p:cNvSpPr>
                <a:spLocks/>
              </p:cNvSpPr>
              <p:nvPr userDrawn="1"/>
            </p:nvSpPr>
            <p:spPr bwMode="auto">
              <a:xfrm>
                <a:off x="2932366" y="5350947"/>
                <a:ext cx="665087" cy="261138"/>
              </a:xfrm>
              <a:custGeom>
                <a:avLst/>
                <a:gdLst>
                  <a:gd name="T0" fmla="*/ 1342 w 1432"/>
                  <a:gd name="T1" fmla="*/ 0 h 568"/>
                  <a:gd name="T2" fmla="*/ 1387 w 1432"/>
                  <a:gd name="T3" fmla="*/ 0 h 568"/>
                  <a:gd name="T4" fmla="*/ 1387 w 1432"/>
                  <a:gd name="T5" fmla="*/ 4 h 568"/>
                  <a:gd name="T6" fmla="*/ 1432 w 1432"/>
                  <a:gd name="T7" fmla="*/ 13 h 568"/>
                  <a:gd name="T8" fmla="*/ 917 w 1432"/>
                  <a:gd name="T9" fmla="*/ 192 h 568"/>
                  <a:gd name="T10" fmla="*/ 819 w 1432"/>
                  <a:gd name="T11" fmla="*/ 237 h 568"/>
                  <a:gd name="T12" fmla="*/ 77 w 1432"/>
                  <a:gd name="T13" fmla="*/ 527 h 568"/>
                  <a:gd name="T14" fmla="*/ 5 w 1432"/>
                  <a:gd name="T15" fmla="*/ 568 h 568"/>
                  <a:gd name="T16" fmla="*/ 1 w 1432"/>
                  <a:gd name="T17" fmla="*/ 563 h 568"/>
                  <a:gd name="T18" fmla="*/ 126 w 1432"/>
                  <a:gd name="T19" fmla="*/ 447 h 568"/>
                  <a:gd name="T20" fmla="*/ 363 w 1432"/>
                  <a:gd name="T21" fmla="*/ 326 h 568"/>
                  <a:gd name="T22" fmla="*/ 1342 w 1432"/>
                  <a:gd name="T2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2" h="568">
                    <a:moveTo>
                      <a:pt x="1342" y="0"/>
                    </a:moveTo>
                    <a:lnTo>
                      <a:pt x="1387" y="0"/>
                    </a:lnTo>
                    <a:lnTo>
                      <a:pt x="1387" y="4"/>
                    </a:lnTo>
                    <a:cubicBezTo>
                      <a:pt x="1404" y="5"/>
                      <a:pt x="1426" y="1"/>
                      <a:pt x="1432" y="13"/>
                    </a:cubicBezTo>
                    <a:cubicBezTo>
                      <a:pt x="1272" y="96"/>
                      <a:pt x="1087" y="127"/>
                      <a:pt x="917" y="192"/>
                    </a:cubicBezTo>
                    <a:cubicBezTo>
                      <a:pt x="883" y="205"/>
                      <a:pt x="853" y="224"/>
                      <a:pt x="819" y="237"/>
                    </a:cubicBezTo>
                    <a:cubicBezTo>
                      <a:pt x="560" y="330"/>
                      <a:pt x="310" y="415"/>
                      <a:pt x="77" y="527"/>
                    </a:cubicBezTo>
                    <a:cubicBezTo>
                      <a:pt x="54" y="542"/>
                      <a:pt x="23" y="548"/>
                      <a:pt x="5" y="568"/>
                    </a:cubicBezTo>
                    <a:cubicBezTo>
                      <a:pt x="2" y="567"/>
                      <a:pt x="0" y="567"/>
                      <a:pt x="1" y="563"/>
                    </a:cubicBezTo>
                    <a:cubicBezTo>
                      <a:pt x="14" y="491"/>
                      <a:pt x="74" y="479"/>
                      <a:pt x="126" y="447"/>
                    </a:cubicBezTo>
                    <a:cubicBezTo>
                      <a:pt x="200" y="401"/>
                      <a:pt x="277" y="361"/>
                      <a:pt x="363" y="326"/>
                    </a:cubicBezTo>
                    <a:cubicBezTo>
                      <a:pt x="663" y="203"/>
                      <a:pt x="1025" y="97"/>
                      <a:pt x="1342" y="0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7"/>
              <p:cNvSpPr>
                <a:spLocks/>
              </p:cNvSpPr>
              <p:nvPr userDrawn="1"/>
            </p:nvSpPr>
            <p:spPr bwMode="auto">
              <a:xfrm>
                <a:off x="2940527" y="5612085"/>
                <a:ext cx="1440340" cy="342744"/>
              </a:xfrm>
              <a:custGeom>
                <a:avLst/>
                <a:gdLst>
                  <a:gd name="T0" fmla="*/ 3109 w 3113"/>
                  <a:gd name="T1" fmla="*/ 1 h 747"/>
                  <a:gd name="T2" fmla="*/ 3015 w 3113"/>
                  <a:gd name="T3" fmla="*/ 41 h 747"/>
                  <a:gd name="T4" fmla="*/ 2183 w 3113"/>
                  <a:gd name="T5" fmla="*/ 507 h 747"/>
                  <a:gd name="T6" fmla="*/ 1977 w 3113"/>
                  <a:gd name="T7" fmla="*/ 618 h 747"/>
                  <a:gd name="T8" fmla="*/ 1749 w 3113"/>
                  <a:gd name="T9" fmla="*/ 551 h 747"/>
                  <a:gd name="T10" fmla="*/ 175 w 3113"/>
                  <a:gd name="T11" fmla="*/ 73 h 747"/>
                  <a:gd name="T12" fmla="*/ 90 w 3113"/>
                  <a:gd name="T13" fmla="*/ 64 h 747"/>
                  <a:gd name="T14" fmla="*/ 45 w 3113"/>
                  <a:gd name="T15" fmla="*/ 59 h 747"/>
                  <a:gd name="T16" fmla="*/ 0 w 3113"/>
                  <a:gd name="T17" fmla="*/ 64 h 747"/>
                  <a:gd name="T18" fmla="*/ 108 w 3113"/>
                  <a:gd name="T19" fmla="*/ 100 h 747"/>
                  <a:gd name="T20" fmla="*/ 242 w 3113"/>
                  <a:gd name="T21" fmla="*/ 140 h 747"/>
                  <a:gd name="T22" fmla="*/ 582 w 3113"/>
                  <a:gd name="T23" fmla="*/ 243 h 747"/>
                  <a:gd name="T24" fmla="*/ 787 w 3113"/>
                  <a:gd name="T25" fmla="*/ 310 h 747"/>
                  <a:gd name="T26" fmla="*/ 850 w 3113"/>
                  <a:gd name="T27" fmla="*/ 328 h 747"/>
                  <a:gd name="T28" fmla="*/ 1659 w 3113"/>
                  <a:gd name="T29" fmla="*/ 627 h 747"/>
                  <a:gd name="T30" fmla="*/ 1704 w 3113"/>
                  <a:gd name="T31" fmla="*/ 650 h 747"/>
                  <a:gd name="T32" fmla="*/ 2013 w 3113"/>
                  <a:gd name="T33" fmla="*/ 712 h 747"/>
                  <a:gd name="T34" fmla="*/ 2102 w 3113"/>
                  <a:gd name="T35" fmla="*/ 645 h 747"/>
                  <a:gd name="T36" fmla="*/ 2845 w 3113"/>
                  <a:gd name="T37" fmla="*/ 171 h 747"/>
                  <a:gd name="T38" fmla="*/ 3041 w 3113"/>
                  <a:gd name="T39" fmla="*/ 46 h 747"/>
                  <a:gd name="T40" fmla="*/ 3113 w 3113"/>
                  <a:gd name="T41" fmla="*/ 6 h 747"/>
                  <a:gd name="T42" fmla="*/ 3109 w 3113"/>
                  <a:gd name="T43" fmla="*/ 1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13" h="747">
                    <a:moveTo>
                      <a:pt x="3109" y="1"/>
                    </a:moveTo>
                    <a:cubicBezTo>
                      <a:pt x="3076" y="14"/>
                      <a:pt x="3048" y="30"/>
                      <a:pt x="3015" y="41"/>
                    </a:cubicBezTo>
                    <a:cubicBezTo>
                      <a:pt x="2808" y="149"/>
                      <a:pt x="2235" y="472"/>
                      <a:pt x="2183" y="507"/>
                    </a:cubicBezTo>
                    <a:cubicBezTo>
                      <a:pt x="2120" y="548"/>
                      <a:pt x="2064" y="615"/>
                      <a:pt x="1977" y="618"/>
                    </a:cubicBezTo>
                    <a:cubicBezTo>
                      <a:pt x="1903" y="621"/>
                      <a:pt x="1825" y="580"/>
                      <a:pt x="1749" y="551"/>
                    </a:cubicBezTo>
                    <a:cubicBezTo>
                      <a:pt x="1258" y="364"/>
                      <a:pt x="723" y="180"/>
                      <a:pt x="175" y="73"/>
                    </a:cubicBezTo>
                    <a:cubicBezTo>
                      <a:pt x="144" y="73"/>
                      <a:pt x="123" y="62"/>
                      <a:pt x="90" y="64"/>
                    </a:cubicBezTo>
                    <a:cubicBezTo>
                      <a:pt x="74" y="63"/>
                      <a:pt x="64" y="57"/>
                      <a:pt x="45" y="59"/>
                    </a:cubicBezTo>
                    <a:cubicBezTo>
                      <a:pt x="31" y="62"/>
                      <a:pt x="6" y="54"/>
                      <a:pt x="0" y="64"/>
                    </a:cubicBezTo>
                    <a:cubicBezTo>
                      <a:pt x="40" y="71"/>
                      <a:pt x="73" y="87"/>
                      <a:pt x="108" y="100"/>
                    </a:cubicBezTo>
                    <a:cubicBezTo>
                      <a:pt x="152" y="113"/>
                      <a:pt x="199" y="124"/>
                      <a:pt x="242" y="140"/>
                    </a:cubicBezTo>
                    <a:cubicBezTo>
                      <a:pt x="357" y="172"/>
                      <a:pt x="472" y="205"/>
                      <a:pt x="582" y="243"/>
                    </a:cubicBezTo>
                    <a:cubicBezTo>
                      <a:pt x="652" y="264"/>
                      <a:pt x="727" y="280"/>
                      <a:pt x="787" y="310"/>
                    </a:cubicBezTo>
                    <a:lnTo>
                      <a:pt x="850" y="328"/>
                    </a:lnTo>
                    <a:cubicBezTo>
                      <a:pt x="1127" y="421"/>
                      <a:pt x="1408" y="509"/>
                      <a:pt x="1659" y="627"/>
                    </a:cubicBezTo>
                    <a:cubicBezTo>
                      <a:pt x="1677" y="632"/>
                      <a:pt x="1692" y="640"/>
                      <a:pt x="1704" y="650"/>
                    </a:cubicBezTo>
                    <a:cubicBezTo>
                      <a:pt x="1804" y="664"/>
                      <a:pt x="1904" y="747"/>
                      <a:pt x="2013" y="712"/>
                    </a:cubicBezTo>
                    <a:cubicBezTo>
                      <a:pt x="2040" y="704"/>
                      <a:pt x="2072" y="667"/>
                      <a:pt x="2102" y="645"/>
                    </a:cubicBezTo>
                    <a:cubicBezTo>
                      <a:pt x="2198" y="577"/>
                      <a:pt x="2704" y="248"/>
                      <a:pt x="2845" y="171"/>
                    </a:cubicBezTo>
                    <a:cubicBezTo>
                      <a:pt x="2908" y="127"/>
                      <a:pt x="2976" y="88"/>
                      <a:pt x="3041" y="46"/>
                    </a:cubicBezTo>
                    <a:cubicBezTo>
                      <a:pt x="3064" y="32"/>
                      <a:pt x="3089" y="19"/>
                      <a:pt x="3113" y="6"/>
                    </a:cubicBezTo>
                    <a:cubicBezTo>
                      <a:pt x="3113" y="3"/>
                      <a:pt x="3112" y="0"/>
                      <a:pt x="3109" y="1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8"/>
              <p:cNvSpPr>
                <a:spLocks/>
              </p:cNvSpPr>
              <p:nvPr userDrawn="1"/>
            </p:nvSpPr>
            <p:spPr bwMode="auto">
              <a:xfrm>
                <a:off x="3638256" y="5375429"/>
                <a:ext cx="775253" cy="216256"/>
              </a:xfrm>
              <a:custGeom>
                <a:avLst/>
                <a:gdLst>
                  <a:gd name="T0" fmla="*/ 1677 w 1677"/>
                  <a:gd name="T1" fmla="*/ 469 h 469"/>
                  <a:gd name="T2" fmla="*/ 1422 w 1677"/>
                  <a:gd name="T3" fmla="*/ 393 h 469"/>
                  <a:gd name="T4" fmla="*/ 1176 w 1677"/>
                  <a:gd name="T5" fmla="*/ 300 h 469"/>
                  <a:gd name="T6" fmla="*/ 0 w 1677"/>
                  <a:gd name="T7" fmla="*/ 0 h 469"/>
                  <a:gd name="T8" fmla="*/ 1579 w 1677"/>
                  <a:gd name="T9" fmla="*/ 402 h 469"/>
                  <a:gd name="T10" fmla="*/ 1637 w 1677"/>
                  <a:gd name="T11" fmla="*/ 429 h 469"/>
                  <a:gd name="T12" fmla="*/ 1677 w 1677"/>
                  <a:gd name="T13" fmla="*/ 461 h 469"/>
                  <a:gd name="T14" fmla="*/ 1677 w 1677"/>
                  <a:gd name="T1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77" h="469">
                    <a:moveTo>
                      <a:pt x="1677" y="469"/>
                    </a:moveTo>
                    <a:cubicBezTo>
                      <a:pt x="1588" y="469"/>
                      <a:pt x="1502" y="429"/>
                      <a:pt x="1422" y="393"/>
                    </a:cubicBezTo>
                    <a:cubicBezTo>
                      <a:pt x="1343" y="358"/>
                      <a:pt x="1260" y="325"/>
                      <a:pt x="1176" y="300"/>
                    </a:cubicBezTo>
                    <a:cubicBezTo>
                      <a:pt x="800" y="184"/>
                      <a:pt x="404" y="91"/>
                      <a:pt x="0" y="0"/>
                    </a:cubicBezTo>
                    <a:cubicBezTo>
                      <a:pt x="602" y="58"/>
                      <a:pt x="1109" y="211"/>
                      <a:pt x="1579" y="402"/>
                    </a:cubicBezTo>
                    <a:cubicBezTo>
                      <a:pt x="1599" y="410"/>
                      <a:pt x="1613" y="425"/>
                      <a:pt x="1637" y="429"/>
                    </a:cubicBezTo>
                    <a:cubicBezTo>
                      <a:pt x="1644" y="446"/>
                      <a:pt x="1664" y="450"/>
                      <a:pt x="1677" y="461"/>
                    </a:cubicBezTo>
                    <a:lnTo>
                      <a:pt x="1677" y="469"/>
                    </a:lnTo>
                    <a:close/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9"/>
              <p:cNvSpPr>
                <a:spLocks/>
              </p:cNvSpPr>
              <p:nvPr userDrawn="1"/>
            </p:nvSpPr>
            <p:spPr bwMode="auto">
              <a:xfrm>
                <a:off x="2932366" y="5350947"/>
                <a:ext cx="665087" cy="261138"/>
              </a:xfrm>
              <a:custGeom>
                <a:avLst/>
                <a:gdLst>
                  <a:gd name="T0" fmla="*/ 1342 w 1432"/>
                  <a:gd name="T1" fmla="*/ 0 h 568"/>
                  <a:gd name="T2" fmla="*/ 1387 w 1432"/>
                  <a:gd name="T3" fmla="*/ 0 h 568"/>
                  <a:gd name="T4" fmla="*/ 1387 w 1432"/>
                  <a:gd name="T5" fmla="*/ 4 h 568"/>
                  <a:gd name="T6" fmla="*/ 1432 w 1432"/>
                  <a:gd name="T7" fmla="*/ 13 h 568"/>
                  <a:gd name="T8" fmla="*/ 917 w 1432"/>
                  <a:gd name="T9" fmla="*/ 192 h 568"/>
                  <a:gd name="T10" fmla="*/ 819 w 1432"/>
                  <a:gd name="T11" fmla="*/ 237 h 568"/>
                  <a:gd name="T12" fmla="*/ 77 w 1432"/>
                  <a:gd name="T13" fmla="*/ 527 h 568"/>
                  <a:gd name="T14" fmla="*/ 5 w 1432"/>
                  <a:gd name="T15" fmla="*/ 568 h 568"/>
                  <a:gd name="T16" fmla="*/ 1 w 1432"/>
                  <a:gd name="T17" fmla="*/ 563 h 568"/>
                  <a:gd name="T18" fmla="*/ 126 w 1432"/>
                  <a:gd name="T19" fmla="*/ 447 h 568"/>
                  <a:gd name="T20" fmla="*/ 363 w 1432"/>
                  <a:gd name="T21" fmla="*/ 326 h 568"/>
                  <a:gd name="T22" fmla="*/ 1342 w 1432"/>
                  <a:gd name="T23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32" h="568">
                    <a:moveTo>
                      <a:pt x="1342" y="0"/>
                    </a:moveTo>
                    <a:lnTo>
                      <a:pt x="1387" y="0"/>
                    </a:lnTo>
                    <a:lnTo>
                      <a:pt x="1387" y="4"/>
                    </a:lnTo>
                    <a:cubicBezTo>
                      <a:pt x="1404" y="5"/>
                      <a:pt x="1426" y="1"/>
                      <a:pt x="1432" y="13"/>
                    </a:cubicBezTo>
                    <a:cubicBezTo>
                      <a:pt x="1272" y="96"/>
                      <a:pt x="1087" y="127"/>
                      <a:pt x="917" y="192"/>
                    </a:cubicBezTo>
                    <a:cubicBezTo>
                      <a:pt x="883" y="205"/>
                      <a:pt x="853" y="224"/>
                      <a:pt x="819" y="237"/>
                    </a:cubicBezTo>
                    <a:cubicBezTo>
                      <a:pt x="560" y="330"/>
                      <a:pt x="310" y="415"/>
                      <a:pt x="77" y="527"/>
                    </a:cubicBezTo>
                    <a:cubicBezTo>
                      <a:pt x="54" y="542"/>
                      <a:pt x="23" y="548"/>
                      <a:pt x="5" y="568"/>
                    </a:cubicBezTo>
                    <a:cubicBezTo>
                      <a:pt x="2" y="567"/>
                      <a:pt x="0" y="567"/>
                      <a:pt x="1" y="563"/>
                    </a:cubicBezTo>
                    <a:cubicBezTo>
                      <a:pt x="14" y="491"/>
                      <a:pt x="74" y="479"/>
                      <a:pt x="126" y="447"/>
                    </a:cubicBezTo>
                    <a:cubicBezTo>
                      <a:pt x="200" y="401"/>
                      <a:pt x="277" y="361"/>
                      <a:pt x="363" y="326"/>
                    </a:cubicBezTo>
                    <a:cubicBezTo>
                      <a:pt x="663" y="203"/>
                      <a:pt x="1025" y="97"/>
                      <a:pt x="1342" y="0"/>
                    </a:cubicBezTo>
                  </a:path>
                </a:pathLst>
              </a:custGeom>
              <a:solidFill>
                <a:srgbClr val="100F0D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 hubs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5129794" cy="233782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91346"/>
            <a:ext cx="3886200" cy="2757054"/>
          </a:xfr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92615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	metro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/>
              <a:t>tools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cloud</a:t>
            </a:r>
          </a:p>
        </p:txBody>
      </p:sp>
      <p:pic>
        <p:nvPicPr>
          <p:cNvPr id="7" name="Picture 2" descr="C:\Documents and Settings\mitchelld\Desktop\VS_h_rgb_r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04" y="2302041"/>
            <a:ext cx="3656210" cy="537628"/>
          </a:xfrm>
          <a:prstGeom prst="rect">
            <a:avLst/>
          </a:prstGeom>
          <a:noFill/>
        </p:spPr>
      </p:pic>
      <p:pic>
        <p:nvPicPr>
          <p:cNvPr id="8" name="Picture 3" descr="C:\Documents and Settings\mitchelld\Desktop\Expression Blend logo -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675" y="2185663"/>
            <a:ext cx="3443054" cy="770384"/>
          </a:xfrm>
          <a:prstGeom prst="rect">
            <a:avLst/>
          </a:prstGeom>
          <a:noFill/>
        </p:spPr>
      </p:pic>
      <p:pic>
        <p:nvPicPr>
          <p:cNvPr id="9" name="Picture 4" descr="C:\Documents and Settings\mitchelld\Desktop\XNA Game Studio 2.0 logo r.png"/>
          <p:cNvPicPr>
            <a:picLocks noChangeAspect="1" noChangeArrowheads="1"/>
          </p:cNvPicPr>
          <p:nvPr/>
        </p:nvPicPr>
        <p:blipFill>
          <a:blip r:embed="rId4" cstate="print"/>
          <a:srcRect r="15721"/>
          <a:stretch>
            <a:fillRect/>
          </a:stretch>
        </p:blipFill>
        <p:spPr bwMode="auto">
          <a:xfrm>
            <a:off x="4452007" y="3179739"/>
            <a:ext cx="3799618" cy="6029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55056" y="3147910"/>
            <a:ext cx="2992915" cy="608106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sz="3600" dirty="0"/>
              <a:t>Phone Emulator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681" y="3838191"/>
            <a:ext cx="2155129" cy="73958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3600" dirty="0"/>
              <a:t>Samples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1065" y="3838191"/>
            <a:ext cx="2901498" cy="739588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sz="3600" dirty="0"/>
              <a:t>Documentation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235" y="4627085"/>
            <a:ext cx="1556545" cy="66383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sz="3600" dirty="0"/>
              <a:t>Guides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12235" y="4627085"/>
            <a:ext cx="2279157" cy="66383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sz="3600" dirty="0"/>
              <a:t>Community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1601" y="5285742"/>
            <a:ext cx="6530252" cy="66383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en-US" sz="3600" dirty="0"/>
              <a:t>Packaging and Verification Tools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890654" y="3756014"/>
            <a:ext cx="3122706" cy="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589713" y="3098602"/>
            <a:ext cx="772458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589713" y="3838191"/>
            <a:ext cx="772458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H="1">
            <a:off x="589713" y="4577779"/>
            <a:ext cx="772458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H="1">
            <a:off x="589713" y="5317367"/>
            <a:ext cx="772458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	metro	</a:t>
            </a:r>
            <a:r>
              <a:rPr lang="en-US" dirty="0">
                <a:solidFill>
                  <a:schemeClr val="bg1"/>
                </a:solidFill>
              </a:rPr>
              <a:t>tools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dirty="0"/>
              <a:t>cloud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0897" y="2285153"/>
            <a:ext cx="2576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Notifications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5204" y="3272669"/>
            <a:ext cx="1827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Location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60842" y="3272669"/>
            <a:ext cx="1608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Identity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8931" y="3272669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Feeds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2587" y="4120182"/>
            <a:ext cx="1234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Maps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2394" y="4120182"/>
            <a:ext cx="129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Social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61174" y="2285153"/>
            <a:ext cx="3480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App Deployment</a:t>
            </a:r>
          </a:p>
        </p:txBody>
      </p:sp>
      <p:pic>
        <p:nvPicPr>
          <p:cNvPr id="14" name="Picture 9" descr="C:\Documents and Settings\mitchelld\Desktop\Windows Azure logo rev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6252" y="4904740"/>
            <a:ext cx="3722695" cy="707511"/>
          </a:xfrm>
          <a:prstGeom prst="rect">
            <a:avLst/>
          </a:prstGeom>
          <a:noFill/>
        </p:spPr>
      </p:pic>
      <p:pic>
        <p:nvPicPr>
          <p:cNvPr id="15" name="Picture 10" descr="C:\Documents and Settings\mitchelld\Desktop\Xbox Live logo horiz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534821" y="4301940"/>
            <a:ext cx="1998504" cy="258877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 rot="5400000">
            <a:off x="3191510" y="3542332"/>
            <a:ext cx="254254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841587" y="3118576"/>
            <a:ext cx="724238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H="1">
            <a:off x="841587" y="3966087"/>
            <a:ext cx="724238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H="1">
            <a:off x="841587" y="4813600"/>
            <a:ext cx="724238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64387" y="3980180"/>
            <a:ext cx="1695027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125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subset of the .net framework and </a:t>
            </a:r>
            <a:r>
              <a:rPr lang="en-US" dirty="0" smtClean="0"/>
              <a:t>WPF</a:t>
            </a:r>
          </a:p>
          <a:p>
            <a:r>
              <a:rPr lang="en-US" dirty="0" smtClean="0"/>
              <a:t>first introduced as a browser plug-in</a:t>
            </a:r>
          </a:p>
          <a:p>
            <a:pPr lvl="1"/>
            <a:r>
              <a:rPr lang="en-US" dirty="0" smtClean="0"/>
              <a:t>.net runtime on multiple platforms (mac, windows)</a:t>
            </a:r>
          </a:p>
          <a:p>
            <a:r>
              <a:rPr lang="en-US" dirty="0" smtClean="0"/>
              <a:t>currently targeted for:</a:t>
            </a:r>
          </a:p>
          <a:p>
            <a:pPr lvl="1"/>
            <a:r>
              <a:rPr lang="en-US" dirty="0" smtClean="0"/>
              <a:t>device apps (currently windows phones)</a:t>
            </a:r>
          </a:p>
          <a:p>
            <a:pPr lvl="1"/>
            <a:r>
              <a:rPr lang="en-US" dirty="0" smtClean="0"/>
              <a:t>client apps (emphasis on enterprise)</a:t>
            </a:r>
          </a:p>
          <a:p>
            <a:pPr lvl="1"/>
            <a:r>
              <a:rPr lang="en-US" dirty="0" smtClean="0"/>
              <a:t>rich media apps (such as streaming video)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reuse code for desktop, web and phone apps!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395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+ xaml</a:t>
            </a:r>
          </a:p>
          <a:p>
            <a:r>
              <a:rPr lang="en-US" dirty="0" smtClean="0"/>
              <a:t>controls</a:t>
            </a:r>
          </a:p>
          <a:p>
            <a:r>
              <a:rPr lang="en-US" dirty="0" smtClean="0"/>
              <a:t>layout</a:t>
            </a:r>
          </a:p>
          <a:p>
            <a:r>
              <a:rPr lang="en-US" dirty="0" smtClean="0"/>
              <a:t>data binding</a:t>
            </a:r>
          </a:p>
          <a:p>
            <a:r>
              <a:rPr lang="en-US" dirty="0" smtClean="0"/>
              <a:t>graphics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principals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68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+ xaml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xaml is basically a declarative language for </a:t>
            </a:r>
            <a:r>
              <a:rPr lang="en-US" dirty="0">
                <a:solidFill>
                  <a:schemeClr val="accent2"/>
                </a:solidFill>
              </a:rPr>
              <a:t>object instantiation</a:t>
            </a:r>
            <a:endParaRPr lang="en-US" b="1" dirty="0"/>
          </a:p>
          <a:p>
            <a:r>
              <a:rPr lang="en-US" dirty="0" smtClean="0"/>
              <a:t>xaml is great for UI development. it’s:</a:t>
            </a:r>
          </a:p>
          <a:p>
            <a:pPr lvl="1"/>
            <a:r>
              <a:rPr lang="en-US" dirty="0"/>
              <a:t>standard </a:t>
            </a:r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extensible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we can do most things both in xaml and in code, but you’ll quickly find that xaml is much more convenient for some tasks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447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+ xaml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1"/>
            <a:ext cx="8153400" cy="4525962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 fontAlgn="t">
              <a:buNone/>
            </a:pPr>
            <a:r>
              <a:rPr lang="en-US" b="1" noProof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XAML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&lt;</a:t>
            </a:r>
            <a:r>
              <a:rPr lang="en-US" noProof="1" smtClean="0">
                <a:solidFill>
                  <a:srgbClr val="A31515"/>
                </a:solidFill>
                <a:latin typeface="Segoe UI Mono" pitchFamily="49" charset="0"/>
              </a:rPr>
              <a:t>Grid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 x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: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Name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="ContentPanel"</a:t>
            </a:r>
          </a:p>
          <a:p>
            <a:pPr marL="0" indent="0" fontAlgn="t">
              <a:buNone/>
            </a:pPr>
            <a:r>
              <a:rPr lang="en-US" noProof="1" smtClean="0">
                <a:latin typeface="Segoe UI Mono" pitchFamily="49" charset="0"/>
              </a:rPr>
              <a:t>      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Margin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="12,0,12,0"&gt;</a:t>
            </a:r>
          </a:p>
          <a:p>
            <a:pPr marL="0" indent="0" fontAlgn="t">
              <a:buNone/>
            </a:pPr>
            <a:r>
              <a:rPr lang="en-US" noProof="1" smtClean="0">
                <a:latin typeface="Segoe UI Mono" pitchFamily="49" charset="0"/>
              </a:rPr>
              <a:t> </a:t>
            </a:r>
            <a:r>
              <a:rPr lang="en-US" noProof="1" smtClean="0">
                <a:solidFill>
                  <a:srgbClr val="A31515"/>
                </a:solidFill>
                <a:latin typeface="Segoe UI Mono" pitchFamily="49" charset="0"/>
              </a:rPr>
              <a:t>     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&lt;</a:t>
            </a:r>
            <a:r>
              <a:rPr lang="en-US" noProof="1" smtClean="0">
                <a:solidFill>
                  <a:srgbClr val="A31515"/>
                </a:solidFill>
                <a:latin typeface="Segoe UI Mono" pitchFamily="49" charset="0"/>
              </a:rPr>
              <a:t>TextBlock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 Text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="Hello, Windows Phone 7!"</a:t>
            </a:r>
          </a:p>
          <a:p>
            <a:pPr marL="0" indent="0" fontAlgn="t">
              <a:buNone/>
            </a:pPr>
            <a:r>
              <a:rPr lang="en-US" noProof="1" smtClean="0">
                <a:latin typeface="Segoe UI Mono" pitchFamily="49" charset="0"/>
              </a:rPr>
              <a:t>                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 Margin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="6"</a:t>
            </a:r>
          </a:p>
          <a:p>
            <a:pPr marL="0" indent="0" fontAlgn="t">
              <a:buNone/>
            </a:pPr>
            <a:r>
              <a:rPr lang="en-US" noProof="1" smtClean="0">
                <a:latin typeface="Segoe UI Mono" pitchFamily="49" charset="0"/>
              </a:rPr>
              <a:t>                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 HorizontalAlignment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="Center"</a:t>
            </a:r>
          </a:p>
          <a:p>
            <a:pPr marL="0" indent="0" fontAlgn="t">
              <a:buNone/>
            </a:pPr>
            <a:r>
              <a:rPr lang="en-US" noProof="1" smtClean="0">
                <a:latin typeface="Segoe UI Mono" pitchFamily="49" charset="0"/>
              </a:rPr>
              <a:t>                </a:t>
            </a:r>
            <a:r>
              <a:rPr lang="en-US" noProof="1" smtClean="0">
                <a:solidFill>
                  <a:srgbClr val="FF0000"/>
                </a:solidFill>
                <a:latin typeface="Segoe UI Mono" pitchFamily="49" charset="0"/>
              </a:rPr>
              <a:t> VerticalAlignment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="Center" /&gt;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&lt;/</a:t>
            </a:r>
            <a:r>
              <a:rPr lang="en-US" noProof="1" smtClean="0">
                <a:solidFill>
                  <a:srgbClr val="A31515"/>
                </a:solidFill>
                <a:latin typeface="Segoe UI Mono" pitchFamily="49" charset="0"/>
              </a:rPr>
              <a:t>Grid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&gt;</a:t>
            </a:r>
            <a:r>
              <a:rPr lang="en-US" noProof="1" smtClean="0">
                <a:latin typeface="Segoe UI Mono" pitchFamily="49" charset="0"/>
              </a:rPr>
              <a:t> </a:t>
            </a:r>
          </a:p>
          <a:p>
            <a:pPr marL="0" indent="0" fontAlgn="t">
              <a:buNone/>
            </a:pPr>
            <a:endParaRPr lang="en-US" b="1" noProof="1" smtClean="0"/>
          </a:p>
          <a:p>
            <a:pPr marL="0" indent="0" fontAlgn="t">
              <a:buNone/>
            </a:pPr>
            <a:r>
              <a:rPr lang="en-US" b="1" noProof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C#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var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 tb = 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new</a:t>
            </a:r>
            <a:r>
              <a:rPr lang="en-US" noProof="1" smtClean="0">
                <a:latin typeface="Segoe UI Mono" pitchFamily="49" charset="0"/>
              </a:rPr>
              <a:t> </a:t>
            </a:r>
            <a:r>
              <a:rPr lang="en-US" noProof="1" smtClean="0">
                <a:solidFill>
                  <a:srgbClr val="2B91AF"/>
                </a:solidFill>
                <a:latin typeface="Segoe UI Mono" pitchFamily="49" charset="0"/>
              </a:rPr>
              <a:t>TextBlock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();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tb.Text = </a:t>
            </a:r>
            <a:r>
              <a:rPr lang="en-US" noProof="1" smtClean="0">
                <a:solidFill>
                  <a:srgbClr val="A31515"/>
                </a:solidFill>
                <a:latin typeface="Segoe UI Mono" pitchFamily="49" charset="0"/>
              </a:rPr>
              <a:t>"Hello, Windows Phone 7!"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; tb.HorizontalAlignment = </a:t>
            </a:r>
            <a:r>
              <a:rPr lang="en-US" noProof="1" smtClean="0">
                <a:solidFill>
                  <a:srgbClr val="2B91AF"/>
                </a:solidFill>
                <a:latin typeface="Segoe UI Mono" pitchFamily="49" charset="0"/>
              </a:rPr>
              <a:t>HorizontalAlignment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.Left; tb.VerticalAlignment = </a:t>
            </a:r>
            <a:r>
              <a:rPr lang="en-US" noProof="1" smtClean="0">
                <a:solidFill>
                  <a:srgbClr val="2B91AF"/>
                </a:solidFill>
                <a:latin typeface="Segoe UI Mono" pitchFamily="49" charset="0"/>
              </a:rPr>
              <a:t>VerticalAlignment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.Top;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tb.Margin = </a:t>
            </a:r>
            <a:r>
              <a:rPr lang="en-US" noProof="1" smtClean="0">
                <a:solidFill>
                  <a:srgbClr val="0000FF"/>
                </a:solidFill>
                <a:latin typeface="Segoe UI Mono" pitchFamily="49" charset="0"/>
              </a:rPr>
              <a:t>new</a:t>
            </a:r>
            <a:r>
              <a:rPr lang="en-US" noProof="1" smtClean="0">
                <a:latin typeface="Segoe UI Mono" pitchFamily="49" charset="0"/>
              </a:rPr>
              <a:t> </a:t>
            </a:r>
            <a:r>
              <a:rPr lang="en-US" noProof="1" smtClean="0">
                <a:solidFill>
                  <a:srgbClr val="2B91AF"/>
                </a:solidFill>
                <a:latin typeface="Segoe UI Mono" pitchFamily="49" charset="0"/>
              </a:rPr>
              <a:t>Thickness</a:t>
            </a: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(6);</a:t>
            </a:r>
          </a:p>
          <a:p>
            <a:pPr marL="0" indent="0" fontAlgn="t">
              <a:buNone/>
            </a:pPr>
            <a:r>
              <a:rPr lang="en-US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 Mono" pitchFamily="49" charset="0"/>
              </a:rPr>
              <a:t>ContentPanel.Children.Add(tb); </a:t>
            </a:r>
            <a:endParaRPr lang="en-US" b="1" noProof="1">
              <a:solidFill>
                <a:schemeClr val="bg1">
                  <a:lumMod val="75000"/>
                  <a:lumOff val="25000"/>
                </a:schemeClr>
              </a:solidFill>
              <a:latin typeface="Segoe UI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729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+ xaml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contain other controls, and some controls are built using other controls</a:t>
            </a:r>
          </a:p>
          <a:p>
            <a:r>
              <a:rPr lang="en-US" dirty="0" smtClean="0"/>
              <a:t>this creates a hierarchical relationship between the controls which we call the </a:t>
            </a:r>
            <a:r>
              <a:rPr lang="en-US" dirty="0" smtClean="0">
                <a:solidFill>
                  <a:schemeClr val="accent2"/>
                </a:solidFill>
              </a:rPr>
              <a:t>visual tree</a:t>
            </a:r>
            <a:endParaRPr lang="en-US" dirty="0" smtClean="0"/>
          </a:p>
          <a:p>
            <a:r>
              <a:rPr lang="en-US" dirty="0" smtClean="0"/>
              <a:t>when you write xaml, the structure of the visual tree is very clear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visual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49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hello, xaml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82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CodeValue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CodeValue is the home of </a:t>
            </a:r>
            <a:r>
              <a:rPr lang="en-US" dirty="0">
                <a:solidFill>
                  <a:schemeClr val="accent4"/>
                </a:solidFill>
              </a:rPr>
              <a:t>software </a:t>
            </a:r>
            <a:r>
              <a:rPr lang="en-US" dirty="0" smtClean="0">
                <a:solidFill>
                  <a:schemeClr val="accent4"/>
                </a:solidFill>
              </a:rPr>
              <a:t>experts</a:t>
            </a: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dirty="0"/>
              <a:t>CodeValue builds software tools, foundations and products for the software </a:t>
            </a:r>
            <a:r>
              <a:rPr lang="en-US" dirty="0" smtClean="0"/>
              <a:t>industry</a:t>
            </a:r>
            <a:endParaRPr lang="en-US" dirty="0"/>
          </a:p>
          <a:p>
            <a:pPr lvl="0"/>
            <a:r>
              <a:rPr lang="en-US" dirty="0"/>
              <a:t>CodeValue offers mentoring, consulting and project development </a:t>
            </a:r>
            <a:r>
              <a:rPr lang="en-US" dirty="0" smtClean="0"/>
              <a:t>services</a:t>
            </a:r>
            <a:endParaRPr lang="en-US" dirty="0"/>
          </a:p>
          <a:p>
            <a:pPr lvl="0"/>
            <a:r>
              <a:rPr lang="en-US" dirty="0" smtClean="0"/>
              <a:t>We </a:t>
            </a:r>
            <a:r>
              <a:rPr lang="en-US" dirty="0"/>
              <a:t>love technologies, we believe in </a:t>
            </a:r>
            <a:r>
              <a:rPr lang="en-US" dirty="0" smtClean="0"/>
              <a:t>excellency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http://codevalue.net/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92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0"/>
            <a:ext cx="8474242" cy="45840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" y="1704603"/>
            <a:ext cx="1038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2" y="2314203"/>
            <a:ext cx="3190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2" y="2923803"/>
            <a:ext cx="361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2" y="3457203"/>
            <a:ext cx="3305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662" y="4447803"/>
            <a:ext cx="3314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7637" y="4552578"/>
            <a:ext cx="857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0337" y="5009778"/>
            <a:ext cx="2114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8012" y="5466978"/>
            <a:ext cx="1666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2" y="1656978"/>
            <a:ext cx="1762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8762" y="2723778"/>
            <a:ext cx="3286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912" y="3790578"/>
            <a:ext cx="3228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" y="5286003"/>
            <a:ext cx="4457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381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inherits from </a:t>
            </a:r>
            <a:r>
              <a:rPr lang="en-US" dirty="0" err="1" smtClean="0"/>
              <a:t>FrameworkElement</a:t>
            </a:r>
            <a:endParaRPr lang="en-US" dirty="0" smtClean="0"/>
          </a:p>
          <a:p>
            <a:r>
              <a:rPr lang="en-US" dirty="0" smtClean="0"/>
              <a:t>two main types:</a:t>
            </a:r>
          </a:p>
          <a:p>
            <a:pPr lvl="1"/>
            <a:r>
              <a:rPr lang="en-US" dirty="0" smtClean="0"/>
              <a:t>custom control – a reusable, templatable control (e.g. a button)</a:t>
            </a:r>
          </a:p>
          <a:p>
            <a:pPr lvl="1"/>
            <a:r>
              <a:rPr lang="en-US" dirty="0" smtClean="0"/>
              <a:t>user control – a way to modularize your application (e.g. employee view)</a:t>
            </a:r>
          </a:p>
          <a:p>
            <a:r>
              <a:rPr lang="en-US" dirty="0" smtClean="0"/>
              <a:t>uses dependency properties and routed events</a:t>
            </a:r>
          </a:p>
          <a:p>
            <a:r>
              <a:rPr lang="en-US" dirty="0" smtClean="0"/>
              <a:t>responds to input (touch, keyboard)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7611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CLR properties with: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binding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notification</a:t>
            </a:r>
          </a:p>
          <a:p>
            <a:pPr lvl="1"/>
            <a:r>
              <a:rPr lang="en-US" dirty="0" smtClean="0"/>
              <a:t>animation</a:t>
            </a:r>
            <a:endParaRPr lang="en-US" dirty="0"/>
          </a:p>
          <a:p>
            <a:pPr lvl="1"/>
            <a:r>
              <a:rPr lang="en-US" dirty="0" smtClean="0"/>
              <a:t>validation</a:t>
            </a:r>
            <a:endParaRPr lang="en-US" dirty="0"/>
          </a:p>
          <a:p>
            <a:pPr lvl="1"/>
            <a:r>
              <a:rPr lang="en-US" dirty="0" smtClean="0"/>
              <a:t>control-tree inheritance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dependency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361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CLR events</a:t>
            </a:r>
          </a:p>
          <a:p>
            <a:r>
              <a:rPr lang="en-US" dirty="0" smtClean="0"/>
              <a:t>can travel along the visual tree:</a:t>
            </a:r>
          </a:p>
          <a:p>
            <a:pPr lvl="1"/>
            <a:r>
              <a:rPr lang="en-US" dirty="0" smtClean="0"/>
              <a:t>bubbling or tunneling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routed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880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routed events</a:t>
            </a:r>
          </a:p>
        </p:txBody>
      </p:sp>
      <p:cxnSp>
        <p:nvCxnSpPr>
          <p:cNvPr id="17" name="Straight Connector 16"/>
          <p:cNvCxnSpPr>
            <a:stCxn id="4" idx="2"/>
            <a:endCxn id="5" idx="0"/>
          </p:cNvCxnSpPr>
          <p:nvPr/>
        </p:nvCxnSpPr>
        <p:spPr>
          <a:xfrm flipH="1">
            <a:off x="3045073" y="2008554"/>
            <a:ext cx="1327638" cy="953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13" idx="0"/>
          </p:cNvCxnSpPr>
          <p:nvPr/>
        </p:nvCxnSpPr>
        <p:spPr>
          <a:xfrm>
            <a:off x="4372711" y="2008554"/>
            <a:ext cx="1493716" cy="953477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4" idx="0"/>
          </p:cNvCxnSpPr>
          <p:nvPr/>
        </p:nvCxnSpPr>
        <p:spPr>
          <a:xfrm flipH="1">
            <a:off x="5205049" y="3602893"/>
            <a:ext cx="661378" cy="50018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  <a:endCxn id="15" idx="0"/>
          </p:cNvCxnSpPr>
          <p:nvPr/>
        </p:nvCxnSpPr>
        <p:spPr>
          <a:xfrm>
            <a:off x="5866427" y="3602893"/>
            <a:ext cx="661376" cy="50018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2"/>
            <a:endCxn id="7" idx="0"/>
          </p:cNvCxnSpPr>
          <p:nvPr/>
        </p:nvCxnSpPr>
        <p:spPr>
          <a:xfrm flipH="1">
            <a:off x="2383695" y="3602893"/>
            <a:ext cx="661378" cy="50018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9" idx="0"/>
          </p:cNvCxnSpPr>
          <p:nvPr/>
        </p:nvCxnSpPr>
        <p:spPr>
          <a:xfrm>
            <a:off x="3045073" y="3602893"/>
            <a:ext cx="661376" cy="50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36976" y="2008554"/>
            <a:ext cx="1344246" cy="953477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41512" y="3610710"/>
            <a:ext cx="634027" cy="500185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258525" y="3618525"/>
            <a:ext cx="634027" cy="500185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58525" y="2008554"/>
            <a:ext cx="1342786" cy="953477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540372" y="1367692"/>
            <a:ext cx="1664677" cy="64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12734" y="2962031"/>
            <a:ext cx="1664677" cy="64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 1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79957" y="4103078"/>
            <a:ext cx="1207476" cy="6408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Element1.1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34088" y="2962031"/>
            <a:ext cx="1664677" cy="6408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 2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01311" y="4103078"/>
            <a:ext cx="1207476" cy="6408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</a:t>
            </a:r>
            <a:r>
              <a:rPr lang="en-US" dirty="0"/>
              <a:t> </a:t>
            </a:r>
            <a:r>
              <a:rPr lang="en-US" dirty="0" smtClean="0"/>
              <a:t>2.1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24065" y="4103078"/>
            <a:ext cx="1207476" cy="6408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 2.2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02711" y="4103078"/>
            <a:ext cx="1207476" cy="640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Element 1.2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601311" y="5071874"/>
            <a:ext cx="4428032" cy="15086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chemeClr val="accent3"/>
                </a:solidFill>
              </a:rPr>
              <a:t>PreviewMouseDown</a:t>
            </a:r>
            <a:r>
              <a:rPr lang="en-US" sz="1300" dirty="0">
                <a:solidFill>
                  <a:schemeClr val="accent3"/>
                </a:solidFill>
              </a:rPr>
              <a:t> on Root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chemeClr val="accent3"/>
                </a:solidFill>
              </a:rPr>
              <a:t>PreviewMouseDown</a:t>
            </a:r>
            <a:r>
              <a:rPr lang="en-US" sz="1300" dirty="0">
                <a:solidFill>
                  <a:schemeClr val="accent3"/>
                </a:solidFill>
              </a:rPr>
              <a:t> on Element 1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chemeClr val="accent3"/>
                </a:solidFill>
              </a:rPr>
              <a:t>PreviewMouseDown</a:t>
            </a:r>
            <a:r>
              <a:rPr lang="en-US" sz="1300" dirty="0">
                <a:solidFill>
                  <a:schemeClr val="accent3"/>
                </a:solidFill>
              </a:rPr>
              <a:t> on Element 1.2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rgbClr val="00B050"/>
                </a:solidFill>
              </a:rPr>
              <a:t>MouseDown</a:t>
            </a:r>
            <a:r>
              <a:rPr lang="en-US" sz="1300" dirty="0">
                <a:solidFill>
                  <a:srgbClr val="00B050"/>
                </a:solidFill>
              </a:rPr>
              <a:t> (bubble) on Element 1.2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rgbClr val="00B050"/>
                </a:solidFill>
              </a:rPr>
              <a:t>MouseDown</a:t>
            </a:r>
            <a:r>
              <a:rPr lang="en-US" sz="1300" dirty="0">
                <a:solidFill>
                  <a:srgbClr val="00B050"/>
                </a:solidFill>
              </a:rPr>
              <a:t> (bubble) on Element 1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1300" dirty="0" err="1">
                <a:solidFill>
                  <a:srgbClr val="00B050"/>
                </a:solidFill>
              </a:rPr>
              <a:t>MouseDown</a:t>
            </a:r>
            <a:r>
              <a:rPr lang="en-US" sz="1300" dirty="0">
                <a:solidFill>
                  <a:srgbClr val="00B050"/>
                </a:solidFill>
              </a:rPr>
              <a:t> (bubble) on Root</a:t>
            </a:r>
          </a:p>
        </p:txBody>
      </p:sp>
    </p:spTree>
    <p:extLst>
      <p:ext uri="{BB962C8B-B14F-4D97-AF65-F5344CB8AC3E}">
        <p14:creationId xmlns:p14="http://schemas.microsoft.com/office/powerpoint/2010/main" val="27501757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properties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2261" y="1946962"/>
            <a:ext cx="7591253" cy="41511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8573" y="3249229"/>
            <a:ext cx="6314942" cy="28489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6305" y="3767937"/>
            <a:ext cx="4863017" cy="1811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6883" y="4156873"/>
            <a:ext cx="4241861" cy="10336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Element</a:t>
            </a:r>
            <a:endParaRPr lang="en-US" sz="2400" b="1" dirty="0"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2261" y="3545199"/>
            <a:ext cx="1276312" cy="0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071" y="3659574"/>
            <a:ext cx="137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Horizontal</a:t>
            </a:r>
          </a:p>
          <a:p>
            <a:r>
              <a:rPr lang="en-US" sz="1400" b="1" dirty="0" smtClean="0">
                <a:solidFill>
                  <a:schemeClr val="bg2"/>
                </a:solidFill>
              </a:rPr>
              <a:t>Alignment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76231" y="1946960"/>
            <a:ext cx="0" cy="1302269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48602" y="2482678"/>
            <a:ext cx="2875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Vertical Alignment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261" y="163022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Container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8042" y="3780484"/>
            <a:ext cx="0" cy="1798940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62294" y="3396693"/>
            <a:ext cx="137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Margin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40399" y="3759666"/>
            <a:ext cx="92" cy="397207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7813" y="3842853"/>
            <a:ext cx="137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Padding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8393" y="4489014"/>
            <a:ext cx="797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{Min, Max}</a:t>
            </a:r>
          </a:p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Height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36305" y="5729166"/>
            <a:ext cx="4863017" cy="0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38477" y="3262367"/>
            <a:ext cx="0" cy="505570"/>
          </a:xfrm>
          <a:prstGeom prst="straightConnector1">
            <a:avLst/>
          </a:prstGeom>
          <a:ln w="19050"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61182" y="5753229"/>
            <a:ext cx="2158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{Min, Max} Width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8477" y="4927392"/>
            <a:ext cx="2983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/>
                </a:solidFill>
              </a:rPr>
              <a:t>Render Transform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344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</a:t>
            </a:r>
          </a:p>
          <a:p>
            <a:r>
              <a:rPr lang="en-US" dirty="0" err="1" smtClean="0"/>
              <a:t>StackPanel</a:t>
            </a:r>
            <a:endParaRPr lang="en-US" dirty="0" smtClean="0"/>
          </a:p>
          <a:p>
            <a:r>
              <a:rPr lang="en-US" dirty="0" err="1" smtClean="0"/>
              <a:t>WrapPanel</a:t>
            </a:r>
            <a:r>
              <a:rPr lang="en-US" dirty="0" smtClean="0"/>
              <a:t> (*)</a:t>
            </a:r>
          </a:p>
          <a:p>
            <a:r>
              <a:rPr lang="en-US" dirty="0" smtClean="0"/>
              <a:t>Canvas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 can be found in the silverlight toolkit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72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layout with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6805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set of dependency properties and values</a:t>
            </a:r>
          </a:p>
          <a:p>
            <a:r>
              <a:rPr lang="en-US" dirty="0" smtClean="0"/>
              <a:t>similar </a:t>
            </a:r>
            <a:r>
              <a:rPr lang="en-US" dirty="0"/>
              <a:t>to CSS in </a:t>
            </a:r>
            <a:r>
              <a:rPr lang="en-US" dirty="0" smtClean="0"/>
              <a:t>HTML</a:t>
            </a:r>
          </a:p>
          <a:p>
            <a:r>
              <a:rPr lang="en-US" dirty="0" smtClean="0"/>
              <a:t>provides a great way to control the looks of your app from a central 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604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completely customize appearance of controls without having to write any code or inherit from the control</a:t>
            </a:r>
          </a:p>
          <a:p>
            <a:r>
              <a:rPr lang="en-US" dirty="0" smtClean="0"/>
              <a:t>all controls have default styles and templates</a:t>
            </a:r>
          </a:p>
          <a:p>
            <a:r>
              <a:rPr lang="en-US" dirty="0" smtClean="0"/>
              <a:t>template </a:t>
            </a:r>
            <a:r>
              <a:rPr lang="en-US" dirty="0"/>
              <a:t>editing</a:t>
            </a:r>
            <a:r>
              <a:rPr lang="en-US" dirty="0" smtClean="0"/>
              <a:t> is easy with Expression Blend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986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silverlight development</a:t>
            </a:r>
          </a:p>
          <a:p>
            <a:r>
              <a:rPr lang="en-US" dirty="0" smtClean="0"/>
              <a:t>phone development</a:t>
            </a:r>
          </a:p>
          <a:p>
            <a:r>
              <a:rPr lang="en-US" dirty="0" smtClean="0"/>
              <a:t>using azure in your app</a:t>
            </a:r>
          </a:p>
          <a:p>
            <a:r>
              <a:rPr lang="en-US" dirty="0" smtClean="0"/>
              <a:t>the marketplace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764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template editing in blend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69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flow data from a source to a target</a:t>
            </a:r>
          </a:p>
          <a:p>
            <a:pPr lvl="1"/>
            <a:r>
              <a:rPr lang="en-US" dirty="0" smtClean="0"/>
              <a:t>source: </a:t>
            </a:r>
            <a:r>
              <a:rPr lang="en-US" dirty="0" smtClean="0">
                <a:solidFill>
                  <a:schemeClr val="accent2"/>
                </a:solidFill>
              </a:rPr>
              <a:t>any</a:t>
            </a:r>
            <a:r>
              <a:rPr lang="en-US" dirty="0" smtClean="0"/>
              <a:t> CLR object</a:t>
            </a:r>
          </a:p>
          <a:p>
            <a:pPr lvl="1"/>
            <a:r>
              <a:rPr lang="en-US" dirty="0" smtClean="0"/>
              <a:t>target: Dependency Property only</a:t>
            </a:r>
          </a:p>
          <a:p>
            <a:pPr lvl="1"/>
            <a:r>
              <a:rPr lang="en-US" dirty="0" smtClean="0"/>
              <a:t>modes: one way, two way</a:t>
            </a:r>
          </a:p>
          <a:p>
            <a:r>
              <a:rPr lang="en-US" dirty="0" smtClean="0"/>
              <a:t>supports change notifications</a:t>
            </a:r>
          </a:p>
          <a:p>
            <a:pPr lvl="1"/>
            <a:r>
              <a:rPr lang="en-US" dirty="0" smtClean="0"/>
              <a:t>changes to a source object automatically sent to the UI</a:t>
            </a:r>
          </a:p>
          <a:p>
            <a:pPr lvl="1"/>
            <a:r>
              <a:rPr lang="en-US" dirty="0" smtClean="0"/>
              <a:t>both property and collection changes are supported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074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visual representation of an object</a:t>
            </a:r>
          </a:p>
          <a:p>
            <a:pPr lvl="1"/>
            <a:r>
              <a:rPr lang="en-US" dirty="0" smtClean="0"/>
              <a:t>the default behavior if no template is specified is to display the </a:t>
            </a:r>
            <a:r>
              <a:rPr lang="en-US" dirty="0" err="1" smtClean="0"/>
              <a:t>Object.ToString</a:t>
            </a:r>
            <a:r>
              <a:rPr lang="en-US" dirty="0" smtClean="0"/>
              <a:t>() result</a:t>
            </a:r>
          </a:p>
          <a:p>
            <a:r>
              <a:rPr lang="en-US" dirty="0" smtClean="0"/>
              <a:t>use bindings to display data</a:t>
            </a:r>
          </a:p>
          <a:p>
            <a:r>
              <a:rPr lang="en-US" dirty="0" smtClean="0"/>
              <a:t>respond to changes using triggers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can only be written in xaml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28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ItemsControl</a:t>
            </a:r>
            <a:r>
              <a:rPr lang="en-US" dirty="0" smtClean="0"/>
              <a:t> whenever you need to bind to a collection</a:t>
            </a:r>
          </a:p>
          <a:p>
            <a:r>
              <a:rPr lang="en-US" dirty="0" smtClean="0"/>
              <a:t>provide an </a:t>
            </a:r>
            <a:r>
              <a:rPr lang="en-US" dirty="0" err="1" smtClean="0"/>
              <a:t>ItemTemplate</a:t>
            </a:r>
            <a:r>
              <a:rPr lang="en-US" dirty="0" smtClean="0"/>
              <a:t> to change the visuals of each item</a:t>
            </a:r>
          </a:p>
          <a:p>
            <a:r>
              <a:rPr lang="en-US" dirty="0" smtClean="0"/>
              <a:t>controls that inherit from </a:t>
            </a:r>
            <a:r>
              <a:rPr lang="en-US" dirty="0" err="1" smtClean="0"/>
              <a:t>ItemsControl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ListBox</a:t>
            </a:r>
            <a:r>
              <a:rPr lang="en-US" dirty="0" smtClean="0"/>
              <a:t>, </a:t>
            </a:r>
            <a:r>
              <a:rPr lang="en-US" dirty="0" err="1" smtClean="0"/>
              <a:t>ContextMenu</a:t>
            </a:r>
            <a:r>
              <a:rPr lang="en-US" dirty="0" smtClean="0"/>
              <a:t>, </a:t>
            </a:r>
            <a:r>
              <a:rPr lang="en-US" dirty="0" err="1" smtClean="0"/>
              <a:t>MenuItem</a:t>
            </a:r>
            <a:r>
              <a:rPr lang="en-US" dirty="0" smtClean="0"/>
              <a:t>, Panorama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254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278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8230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designed specifically with WPF/Silverlight in mind </a:t>
            </a:r>
          </a:p>
          <a:p>
            <a:r>
              <a:rPr lang="en-US" dirty="0" smtClean="0"/>
              <a:t>relies </a:t>
            </a:r>
            <a:r>
              <a:rPr lang="en-US" dirty="0"/>
              <a:t>on </a:t>
            </a:r>
            <a:r>
              <a:rPr lang="en-US" dirty="0">
                <a:solidFill>
                  <a:schemeClr val="accent2"/>
                </a:solidFill>
              </a:rPr>
              <a:t>bindings</a:t>
            </a:r>
            <a:r>
              <a:rPr lang="en-US" dirty="0"/>
              <a:t> to retrieve and set data from and to the view model</a:t>
            </a:r>
          </a:p>
          <a:p>
            <a:r>
              <a:rPr lang="en-US" dirty="0" smtClean="0"/>
              <a:t>uses </a:t>
            </a:r>
            <a:r>
              <a:rPr lang="en-US" dirty="0">
                <a:solidFill>
                  <a:schemeClr val="accent2"/>
                </a:solidFill>
              </a:rPr>
              <a:t>commands</a:t>
            </a:r>
            <a:r>
              <a:rPr lang="en-US" dirty="0"/>
              <a:t> to perform operations on the view model</a:t>
            </a:r>
          </a:p>
          <a:p>
            <a:r>
              <a:rPr lang="en-US" dirty="0" smtClean="0"/>
              <a:t>relies </a:t>
            </a:r>
            <a:r>
              <a:rPr lang="en-US" dirty="0"/>
              <a:t>on </a:t>
            </a:r>
            <a:r>
              <a:rPr lang="en-US" dirty="0">
                <a:solidFill>
                  <a:schemeClr val="accent2"/>
                </a:solidFill>
              </a:rPr>
              <a:t>notifications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communicate between the layers</a:t>
            </a:r>
          </a:p>
          <a:p>
            <a:r>
              <a:rPr lang="en-US" dirty="0" smtClean="0"/>
              <a:t>creates </a:t>
            </a:r>
            <a:r>
              <a:rPr lang="en-US" dirty="0"/>
              <a:t>a data-driven </a:t>
            </a:r>
            <a:r>
              <a:rPr lang="en-US" dirty="0" smtClean="0"/>
              <a:t>UI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mvvm</a:t>
            </a:r>
            <a:r>
              <a:rPr lang="en-US" dirty="0" smtClean="0"/>
              <a:t> pattern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709584" y="4047118"/>
            <a:ext cx="0" cy="441281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01293" y="2647224"/>
            <a:ext cx="0" cy="49323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68109" y="2629718"/>
            <a:ext cx="0" cy="51073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68109" y="4025117"/>
            <a:ext cx="0" cy="476292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810909" y="1735286"/>
            <a:ext cx="1394868" cy="90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810909" y="4501409"/>
            <a:ext cx="1394868" cy="90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810909" y="3140454"/>
            <a:ext cx="1394868" cy="906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dirty="0" smtClean="0"/>
              <a:t>View Model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51312" y="1735286"/>
            <a:ext cx="216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 and data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51312" y="3141159"/>
            <a:ext cx="216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logic and state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51312" y="4488399"/>
            <a:ext cx="216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UI (and possibly some UI logic)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206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images as resources or as content</a:t>
            </a:r>
          </a:p>
          <a:p>
            <a:pPr lvl="1"/>
            <a:r>
              <a:rPr lang="en-US" dirty="0" smtClean="0"/>
              <a:t>content is recommended</a:t>
            </a:r>
          </a:p>
          <a:p>
            <a:r>
              <a:rPr lang="en-US" dirty="0" smtClean="0"/>
              <a:t>use the Image control to show them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WritableBitmap</a:t>
            </a:r>
            <a:r>
              <a:rPr lang="en-US" dirty="0" smtClean="0"/>
              <a:t> to create images in runtime</a:t>
            </a:r>
          </a:p>
          <a:p>
            <a:pPr lvl="1"/>
            <a:r>
              <a:rPr lang="en-US" dirty="0" smtClean="0"/>
              <a:t>you can also use it to capture your screens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795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inheriting from Shape can be used to create 2D shapes</a:t>
            </a:r>
          </a:p>
          <a:p>
            <a:pPr lvl="1"/>
            <a:r>
              <a:rPr lang="en-US" dirty="0" smtClean="0"/>
              <a:t>Rectangle, Ellipse, Line, Polyline, Polygon, Path</a:t>
            </a:r>
          </a:p>
          <a:p>
            <a:r>
              <a:rPr lang="en-US" dirty="0" smtClean="0"/>
              <a:t>Path is the most versatile, accepting a Geometry object which can represent any shape</a:t>
            </a:r>
          </a:p>
          <a:p>
            <a:r>
              <a:rPr lang="en-US" dirty="0" smtClean="0"/>
              <a:t>it is easiest to create shapes using Expression Blend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2871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FrameworkElement</a:t>
            </a:r>
            <a:r>
              <a:rPr lang="en-US" dirty="0" smtClean="0"/>
              <a:t> has a </a:t>
            </a:r>
            <a:r>
              <a:rPr lang="en-US" dirty="0" err="1" smtClean="0"/>
              <a:t>RenderTransform</a:t>
            </a:r>
            <a:r>
              <a:rPr lang="en-US" dirty="0" smtClean="0"/>
              <a:t> property which can be assigned to:</a:t>
            </a:r>
          </a:p>
          <a:p>
            <a:pPr lvl="1"/>
            <a:r>
              <a:rPr lang="en-US" dirty="0" err="1"/>
              <a:t>TranslateTransform</a:t>
            </a:r>
            <a:r>
              <a:rPr lang="en-US" dirty="0"/>
              <a:t> (</a:t>
            </a:r>
            <a:r>
              <a:rPr lang="en-US" dirty="0" smtClean="0"/>
              <a:t>move)</a:t>
            </a:r>
          </a:p>
          <a:p>
            <a:pPr lvl="1"/>
            <a:r>
              <a:rPr lang="en-US" dirty="0" err="1" smtClean="0"/>
              <a:t>ScaleTransform</a:t>
            </a:r>
            <a:endParaRPr lang="en-US" dirty="0" smtClean="0"/>
          </a:p>
          <a:p>
            <a:pPr lvl="1"/>
            <a:r>
              <a:rPr lang="en-US" dirty="0" err="1" smtClean="0"/>
              <a:t>RotateTransform</a:t>
            </a:r>
            <a:endParaRPr lang="en-US" dirty="0" smtClean="0"/>
          </a:p>
          <a:p>
            <a:pPr lvl="1"/>
            <a:r>
              <a:rPr lang="en-US" dirty="0" err="1" smtClean="0"/>
              <a:t>SkewTransform</a:t>
            </a:r>
            <a:endParaRPr lang="en-US" dirty="0"/>
          </a:p>
          <a:p>
            <a:pPr lvl="1"/>
            <a:r>
              <a:rPr lang="en-US" dirty="0" err="1" smtClean="0"/>
              <a:t>CompositeTransform</a:t>
            </a:r>
            <a:r>
              <a:rPr lang="en-US" dirty="0" smtClean="0"/>
              <a:t> (combine any of the above)</a:t>
            </a:r>
          </a:p>
          <a:p>
            <a:r>
              <a:rPr lang="en-US" dirty="0" smtClean="0"/>
              <a:t>additionally, the Projection property allows creating 3D-like effects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340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animate dependency property using a Timeline that fits the property type:</a:t>
            </a:r>
          </a:p>
          <a:p>
            <a:pPr lvl="1"/>
            <a:r>
              <a:rPr lang="en-US" dirty="0" err="1" smtClean="0"/>
              <a:t>DoubleAnimation</a:t>
            </a:r>
            <a:r>
              <a:rPr lang="en-US" dirty="0" smtClean="0"/>
              <a:t>, </a:t>
            </a:r>
            <a:r>
              <a:rPr lang="en-US" dirty="0" err="1" smtClean="0"/>
              <a:t>ColorAnimation</a:t>
            </a:r>
            <a:r>
              <a:rPr lang="en-US" dirty="0" smtClean="0"/>
              <a:t>, </a:t>
            </a:r>
            <a:r>
              <a:rPr lang="en-US" dirty="0" err="1" smtClean="0"/>
              <a:t>PointAnimation</a:t>
            </a:r>
            <a:endParaRPr lang="en-US" dirty="0" smtClean="0"/>
          </a:p>
          <a:p>
            <a:r>
              <a:rPr lang="en-US" dirty="0" smtClean="0"/>
              <a:t>use Storyboard to group a few animations together</a:t>
            </a:r>
          </a:p>
          <a:p>
            <a:r>
              <a:rPr lang="en-US" dirty="0" smtClean="0"/>
              <a:t>use an easing function to make the animation look more “real” (e.g. to add elasticity)</a:t>
            </a:r>
          </a:p>
          <a:p>
            <a:r>
              <a:rPr lang="en-US" dirty="0" smtClean="0"/>
              <a:t>it’s easiest to create storyboards in xaml and in Expression Blend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918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platform</a:t>
            </a:r>
          </a:p>
          <a:p>
            <a:pPr lvl="1"/>
            <a:r>
              <a:rPr lang="en-US" dirty="0" smtClean="0"/>
              <a:t>based on familiar technologies and tools</a:t>
            </a:r>
          </a:p>
          <a:p>
            <a:r>
              <a:rPr lang="en-US" dirty="0" smtClean="0"/>
              <a:t>multiple hardware vendors</a:t>
            </a:r>
          </a:p>
          <a:p>
            <a:pPr lvl="1"/>
            <a:r>
              <a:rPr lang="en-US" dirty="0" smtClean="0"/>
              <a:t>consistent baseline (cpu, resolution, etc.)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your chance to enter a brand new market!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features	</a:t>
            </a:r>
            <a:r>
              <a:rPr lang="en-US" dirty="0" smtClean="0">
                <a:solidFill>
                  <a:schemeClr val="bg1"/>
                </a:solidFill>
              </a:rPr>
              <a:t>metro	tools		cloud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" y="4398268"/>
            <a:ext cx="7086600" cy="1926332"/>
            <a:chOff x="381000" y="4077347"/>
            <a:chExt cx="8308851" cy="22585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112400"/>
              <a:ext cx="1344171" cy="2188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184200"/>
              <a:ext cx="2808709" cy="20448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193000"/>
              <a:ext cx="1377699" cy="20360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077347"/>
              <a:ext cx="1374651" cy="22585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3102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3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silverlight toolkit</a:t>
            </a:r>
            <a:br>
              <a:rPr lang="en-US" dirty="0"/>
            </a:br>
            <a:r>
              <a:rPr lang="en-US" sz="2000" dirty="0">
                <a:hlinkClick r:id="rId2"/>
              </a:rPr>
              <a:t>http://silverlight.codeplex.com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dirty="0"/>
              <a:t>prism</a:t>
            </a:r>
            <a:br>
              <a:rPr lang="en-US" dirty="0"/>
            </a:br>
            <a:r>
              <a:rPr lang="en-US" sz="2000" dirty="0" smtClean="0">
                <a:hlinkClick r:id="rId3"/>
              </a:rPr>
              <a:t>http://prism.codeplex.com/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err="1" smtClean="0"/>
              <a:t>rosetta</a:t>
            </a:r>
            <a:r>
              <a:rPr lang="en-US" dirty="0" smtClean="0"/>
              <a:t> (tutorials)</a:t>
            </a:r>
            <a:br>
              <a:rPr lang="en-US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visitmix.com/labs/rosetta</a:t>
            </a:r>
            <a:endParaRPr lang="en-US" dirty="0" smtClean="0"/>
          </a:p>
          <a:p>
            <a:r>
              <a:rPr lang="en-US" dirty="0" smtClean="0"/>
              <a:t>Introducing Expression Blend 4</a:t>
            </a:r>
            <a:br>
              <a:rPr lang="en-US" dirty="0" smtClean="0"/>
            </a:b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://expression.microsoft.com/en-us/ff624124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42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44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</a:p>
          <a:p>
            <a:r>
              <a:rPr lang="en-US" dirty="0" smtClean="0"/>
              <a:t>phone-specific controls</a:t>
            </a:r>
          </a:p>
          <a:p>
            <a:r>
              <a:rPr lang="en-US" dirty="0" smtClean="0"/>
              <a:t>sensors and </a:t>
            </a:r>
            <a:r>
              <a:rPr lang="en-US" dirty="0" smtClean="0"/>
              <a:t>services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6998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</a:t>
            </a:r>
            <a:r>
              <a:rPr lang="en-US" dirty="0" err="1" smtClean="0">
                <a:solidFill>
                  <a:schemeClr val="accent2"/>
                </a:solidFill>
              </a:rPr>
              <a:t>pp.xaml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application entry point. contains global resources, services, events (startup, shutdown, etc.) and instantiates </a:t>
            </a:r>
            <a:r>
              <a:rPr lang="en-US" dirty="0" err="1" smtClean="0"/>
              <a:t>PhoneApplicationFrame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WMAppManifest.xml: </a:t>
            </a:r>
            <a:r>
              <a:rPr lang="en-US" dirty="0" smtClean="0"/>
              <a:t>contains application deployment information: capabilities, tasks, icon.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MainPage.xaml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a </a:t>
            </a:r>
            <a:r>
              <a:rPr lang="en-US" dirty="0" err="1"/>
              <a:t>PhoneApplicationPage</a:t>
            </a:r>
            <a:r>
              <a:rPr lang="en-US" dirty="0"/>
              <a:t> </a:t>
            </a:r>
            <a:r>
              <a:rPr lang="en-US" dirty="0" smtClean="0"/>
              <a:t>that contains the main view of the application.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289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PhoneApplicationFrame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accent4"/>
                </a:solidFill>
              </a:rPr>
              <a:t>PhoneApplicationPage</a:t>
            </a:r>
            <a:endParaRPr lang="en-US" sz="2000" dirty="0">
              <a:solidFill>
                <a:schemeClr val="accent4"/>
              </a:solidFill>
            </a:endParaRPr>
          </a:p>
          <a:p>
            <a:pPr lvl="2"/>
            <a:r>
              <a:rPr lang="en-US" sz="1800" dirty="0" smtClean="0">
                <a:solidFill>
                  <a:schemeClr val="accent4"/>
                </a:solidFill>
              </a:rPr>
              <a:t>Grid</a:t>
            </a:r>
            <a:r>
              <a:rPr lang="en-US" sz="1800" dirty="0" smtClean="0"/>
              <a:t> </a:t>
            </a:r>
            <a:r>
              <a:rPr lang="en-US" sz="1800" dirty="0"/>
              <a:t>named “LayoutRoot” </a:t>
            </a:r>
          </a:p>
          <a:p>
            <a:pPr lvl="2"/>
            <a:r>
              <a:rPr lang="en-US" sz="1800" dirty="0">
                <a:solidFill>
                  <a:schemeClr val="accent4"/>
                </a:solidFill>
              </a:rPr>
              <a:t>StackPanel</a:t>
            </a:r>
            <a:r>
              <a:rPr lang="en-US" sz="1800" dirty="0"/>
              <a:t> named “</a:t>
            </a:r>
            <a:r>
              <a:rPr lang="en-US" sz="1800" dirty="0" err="1" smtClean="0"/>
              <a:t>TitlePanel</a:t>
            </a:r>
            <a:r>
              <a:rPr lang="en-US" sz="1800" dirty="0" smtClean="0"/>
              <a:t>”</a:t>
            </a:r>
          </a:p>
          <a:p>
            <a:pPr lvl="3"/>
            <a:r>
              <a:rPr lang="en-US" sz="1600" dirty="0" err="1" smtClean="0">
                <a:solidFill>
                  <a:schemeClr val="accent4"/>
                </a:solidFill>
              </a:rPr>
              <a:t>TextBlock</a:t>
            </a:r>
            <a:r>
              <a:rPr lang="en-US" sz="1600" dirty="0" smtClean="0"/>
              <a:t> </a:t>
            </a:r>
            <a:r>
              <a:rPr lang="en-US" sz="1600" dirty="0"/>
              <a:t>named “ApplicationTitle” </a:t>
            </a:r>
            <a:endParaRPr lang="en-US" sz="1600" dirty="0" smtClean="0"/>
          </a:p>
          <a:p>
            <a:pPr lvl="3"/>
            <a:r>
              <a:rPr lang="en-US" sz="1600" dirty="0" err="1" smtClean="0">
                <a:solidFill>
                  <a:schemeClr val="accent4"/>
                </a:solidFill>
              </a:rPr>
              <a:t>TextBlock</a:t>
            </a:r>
            <a:r>
              <a:rPr lang="en-US" sz="1600" dirty="0" smtClean="0"/>
              <a:t> </a:t>
            </a:r>
            <a:r>
              <a:rPr lang="en-US" sz="1600" dirty="0"/>
              <a:t>named “PageTitle” </a:t>
            </a:r>
          </a:p>
          <a:p>
            <a:pPr lvl="2"/>
            <a:r>
              <a:rPr lang="en-US" sz="1800" dirty="0">
                <a:solidFill>
                  <a:schemeClr val="accent4"/>
                </a:solidFill>
              </a:rPr>
              <a:t>Grid</a:t>
            </a:r>
            <a:r>
              <a:rPr lang="en-US" sz="1800" dirty="0"/>
              <a:t> named “</a:t>
            </a:r>
            <a:r>
              <a:rPr lang="en-US" sz="1800" dirty="0" err="1"/>
              <a:t>ContentPanel</a:t>
            </a:r>
            <a:r>
              <a:rPr lang="en-US" sz="1800" dirty="0" smtClean="0"/>
              <a:t>”</a:t>
            </a:r>
          </a:p>
          <a:p>
            <a:pPr lvl="3"/>
            <a:r>
              <a:rPr lang="en-US" sz="1400" dirty="0" smtClean="0">
                <a:solidFill>
                  <a:schemeClr val="accent1"/>
                </a:solidFill>
              </a:rPr>
              <a:t>&lt;your content goes here&gt;</a:t>
            </a:r>
            <a:endParaRPr lang="en-US" sz="1400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200" dirty="0" smtClean="0"/>
              <a:t>you </a:t>
            </a:r>
            <a:r>
              <a:rPr lang="en-US" sz="2200" dirty="0"/>
              <a:t>can </a:t>
            </a:r>
            <a:r>
              <a:rPr lang="en-US" sz="2200" dirty="0" smtClean="0"/>
              <a:t>clear the entire page content and write your own, but for most apps it is recommended to stay within the ‘metro’ guidelines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default </a:t>
            </a:r>
            <a:r>
              <a:rPr lang="en-US" dirty="0" smtClean="0"/>
              <a:t>control tree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3" b="98467" l="1803" r="96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32" y="1667933"/>
            <a:ext cx="2532269" cy="46037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1766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just like a web browser, each page in windows phone can be navigated to using the </a:t>
            </a:r>
            <a:r>
              <a:rPr lang="en-US" dirty="0" err="1" smtClean="0"/>
              <a:t>NavigationService</a:t>
            </a:r>
            <a:r>
              <a:rPr lang="en-US" dirty="0"/>
              <a:t> </a:t>
            </a:r>
            <a:r>
              <a:rPr lang="en-US" dirty="0" smtClean="0"/>
              <a:t>by passing a URI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PhoneApplicationFrame</a:t>
            </a:r>
            <a:r>
              <a:rPr lang="en-US" dirty="0" smtClean="0"/>
              <a:t> can only display a </a:t>
            </a:r>
            <a:r>
              <a:rPr lang="en-US" dirty="0" smtClean="0">
                <a:solidFill>
                  <a:schemeClr val="accent2"/>
                </a:solidFill>
              </a:rPr>
              <a:t>single</a:t>
            </a:r>
            <a:r>
              <a:rPr lang="en-US" dirty="0" smtClean="0"/>
              <a:t> page at a time!</a:t>
            </a:r>
          </a:p>
          <a:p>
            <a:r>
              <a:rPr lang="en-US" dirty="0" smtClean="0"/>
              <a:t>the hardware back button can be used to go back to the previous page on the stack</a:t>
            </a:r>
          </a:p>
          <a:p>
            <a:r>
              <a:rPr lang="en-US" dirty="0" smtClean="0"/>
              <a:t>you can pass data to the page using URI query or by placing it in a globally known location (such as the App class)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338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windows phone can only run one application at a time. so, each time you switch to another application, the current one gets </a:t>
            </a:r>
            <a:r>
              <a:rPr lang="en-US" dirty="0" smtClean="0">
                <a:solidFill>
                  <a:schemeClr val="accent2"/>
                </a:solidFill>
              </a:rPr>
              <a:t>terminated</a:t>
            </a:r>
            <a:r>
              <a:rPr lang="en-US" dirty="0"/>
              <a:t> </a:t>
            </a:r>
            <a:r>
              <a:rPr lang="en-US" dirty="0" smtClean="0"/>
              <a:t>– i.e. tombstoned</a:t>
            </a:r>
          </a:p>
          <a:p>
            <a:r>
              <a:rPr lang="en-US" dirty="0" smtClean="0"/>
              <a:t>your app will get tombstoned if:</a:t>
            </a:r>
          </a:p>
          <a:p>
            <a:pPr lvl="1"/>
            <a:r>
              <a:rPr lang="en-US" dirty="0" smtClean="0"/>
              <a:t>you click the start button</a:t>
            </a:r>
          </a:p>
          <a:p>
            <a:pPr lvl="1"/>
            <a:r>
              <a:rPr lang="en-US" dirty="0" smtClean="0"/>
              <a:t>you get a call while the app is running</a:t>
            </a:r>
          </a:p>
          <a:p>
            <a:pPr lvl="1"/>
            <a:r>
              <a:rPr lang="en-US" dirty="0" smtClean="0"/>
              <a:t>the phone gets locked</a:t>
            </a:r>
          </a:p>
          <a:p>
            <a:pPr lvl="1"/>
            <a:r>
              <a:rPr lang="en-US" dirty="0" smtClean="0"/>
              <a:t>the app uses a launcher or a chooser (e.g. use the camera)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can use the app’s Activated and Deactivated events to handle tombstoning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tombstoning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561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tombstoning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834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DB7C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METRO </a:t>
            </a:r>
            <a:r>
              <a:rPr lang="en-US" dirty="0" smtClean="0"/>
              <a:t>IS WINDOWS PHONE’S DESIGN LANGUAGE. IT’S </a:t>
            </a:r>
            <a:r>
              <a:rPr lang="en-US" dirty="0" smtClean="0">
                <a:solidFill>
                  <a:schemeClr val="accent2"/>
                </a:solidFill>
              </a:rPr>
              <a:t>MODERN </a:t>
            </a:r>
            <a:r>
              <a:rPr lang="en-US" dirty="0" smtClean="0"/>
              <a:t>AND CLEAN. IT’S ABOUT </a:t>
            </a:r>
            <a:r>
              <a:rPr lang="en-US" dirty="0" smtClean="0">
                <a:solidFill>
                  <a:schemeClr val="accent2"/>
                </a:solidFill>
              </a:rPr>
              <a:t>TYPOGRAPHY </a:t>
            </a:r>
            <a:r>
              <a:rPr lang="en-US" dirty="0" smtClean="0"/>
              <a:t>AND CONTENT.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</a:t>
            </a:r>
            <a:r>
              <a:rPr lang="en-US" dirty="0" smtClean="0"/>
              <a:t>	</a:t>
            </a:r>
            <a:r>
              <a:rPr lang="en-US" dirty="0"/>
              <a:t>metro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tools</a:t>
            </a:r>
            <a:r>
              <a:rPr lang="en-US" dirty="0">
                <a:solidFill>
                  <a:schemeClr val="bg1"/>
                </a:solidFill>
              </a:rPr>
              <a:t>		cloud</a:t>
            </a:r>
          </a:p>
        </p:txBody>
      </p:sp>
    </p:spTree>
    <p:extLst>
      <p:ext uri="{BB962C8B-B14F-4D97-AF65-F5344CB8AC3E}">
        <p14:creationId xmlns:p14="http://schemas.microsoft.com/office/powerpoint/2010/main" val="2092313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preferred menu system for your apps</a:t>
            </a:r>
          </a:p>
          <a:p>
            <a:r>
              <a:rPr lang="en-US" dirty="0" smtClean="0"/>
              <a:t>up to 4 buttons, monochrome 62x62 bitmaps</a:t>
            </a:r>
          </a:p>
          <a:p>
            <a:pPr lvl="1"/>
            <a:r>
              <a:rPr lang="en-US" dirty="0" smtClean="0"/>
              <a:t>add a button from Blend to get some default bitmaps</a:t>
            </a:r>
          </a:p>
          <a:p>
            <a:pPr lvl="1"/>
            <a:r>
              <a:rPr lang="en-US" dirty="0" smtClean="0"/>
              <a:t>get more from </a:t>
            </a:r>
            <a:r>
              <a:rPr lang="en-US" dirty="0" smtClean="0">
                <a:solidFill>
                  <a:schemeClr val="accent2"/>
                </a:solidFill>
              </a:rPr>
              <a:t>http://thenounproject.com</a:t>
            </a:r>
          </a:p>
          <a:p>
            <a:r>
              <a:rPr lang="en-US" dirty="0" smtClean="0"/>
              <a:t>add up to 5 menu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bar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2" b="98441" l="2632" r="96559">
                        <a14:foregroundMark x1="14777" y1="2673" x2="14777" y2="2673"/>
                        <a14:foregroundMark x1="24089" y1="2784" x2="24089" y2="2784"/>
                        <a14:foregroundMark x1="54858" y1="2673" x2="54858" y2="2673"/>
                        <a14:foregroundMark x1="84818" y1="3898" x2="84818" y2="3898"/>
                        <a14:foregroundMark x1="87247" y1="76392" x2="87247" y2="76392"/>
                        <a14:foregroundMark x1="84211" y1="87194" x2="84211" y2="87194"/>
                        <a14:foregroundMark x1="17814" y1="89310" x2="17814" y2="89310"/>
                        <a14:foregroundMark x1="5870" y1="97773" x2="5870" y2="97773"/>
                        <a14:foregroundMark x1="94737" y1="96993" x2="94737" y2="96993"/>
                        <a14:foregroundMark x1="92915" y1="3007" x2="92915" y2="3007"/>
                        <a14:backgroundMark x1="2632" y1="2004" x2="4858" y2="1893"/>
                        <a14:backgroundMark x1="3441" y1="2004" x2="3441" y2="2004"/>
                        <a14:backgroundMark x1="2632" y1="557" x2="2632" y2="557"/>
                        <a14:backgroundMark x1="98583" y1="2116" x2="98583" y2="2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759634" cy="5016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990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</a:t>
            </a:r>
            <a:r>
              <a:rPr lang="en-US" dirty="0"/>
              <a:t>o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application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233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</a:t>
            </a:r>
            <a:r>
              <a:rPr lang="en-US" dirty="0" err="1" smtClean="0"/>
              <a:t>silverlight’s</a:t>
            </a:r>
            <a:r>
              <a:rPr lang="en-US" dirty="0" smtClean="0"/>
              <a:t> controls have been adjusted to windows phone, supporting touch and templated to the phone’s theme</a:t>
            </a:r>
          </a:p>
          <a:p>
            <a:pPr lvl="1"/>
            <a:r>
              <a:rPr lang="en-US" dirty="0" smtClean="0"/>
              <a:t>while some controls such as </a:t>
            </a:r>
            <a:r>
              <a:rPr lang="en-US" dirty="0" err="1" smtClean="0"/>
              <a:t>ComboBox</a:t>
            </a:r>
            <a:r>
              <a:rPr lang="en-US" dirty="0" smtClean="0"/>
              <a:t> and ToolTip exist on the phone, their use is discouraged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685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panoramic</a:t>
            </a:r>
            <a:r>
              <a:rPr lang="en-US" dirty="0"/>
              <a:t> applications offer a unique way to view controls, data, and services by using a long horizontal canvas that extends beyond the confines of the </a:t>
            </a:r>
            <a:r>
              <a:rPr lang="en-US" dirty="0" smtClean="0"/>
              <a:t>screen.</a:t>
            </a:r>
          </a:p>
          <a:p>
            <a:r>
              <a:rPr lang="en-US" dirty="0">
                <a:solidFill>
                  <a:schemeClr val="accent2"/>
                </a:solidFill>
              </a:rPr>
              <a:t>pivot</a:t>
            </a:r>
            <a:r>
              <a:rPr lang="en-US" dirty="0"/>
              <a:t> can be used for filtering large datasets, viewing multiple data sets, or switching application </a:t>
            </a:r>
            <a:r>
              <a:rPr lang="en-US" dirty="0" smtClean="0"/>
              <a:t>views.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panorama and pivot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429001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60" y="1371600"/>
            <a:ext cx="34370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806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panorama &amp; pivot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89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measures acceleration forces such as gravity or the forces caused by moving the sensor</a:t>
            </a:r>
          </a:p>
          <a:p>
            <a:pPr lvl="1"/>
            <a:r>
              <a:rPr lang="en-US" dirty="0" smtClean="0"/>
              <a:t>can tell the direction of the earth relative to the phone</a:t>
            </a:r>
          </a:p>
          <a:p>
            <a:r>
              <a:rPr lang="en-US" dirty="0" smtClean="0"/>
              <a:t>use the Accelerometer class to access the sensor</a:t>
            </a:r>
          </a:p>
          <a:p>
            <a:pPr lvl="1"/>
            <a:r>
              <a:rPr lang="en-US" dirty="0" smtClean="0"/>
              <a:t>this sensor reports a constant value in the emulator, so it is recommended that you mock its values for testing</a:t>
            </a:r>
          </a:p>
          <a:p>
            <a:r>
              <a:rPr lang="en-US" dirty="0" smtClean="0"/>
              <a:t>possible uses: responding to phone movements in games, bubble levels,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accelerometer</a:t>
            </a:r>
          </a:p>
        </p:txBody>
      </p:sp>
    </p:spTree>
    <p:extLst>
      <p:ext uri="{BB962C8B-B14F-4D97-AF65-F5344CB8AC3E}">
        <p14:creationId xmlns:p14="http://schemas.microsoft.com/office/powerpoint/2010/main" val="6119258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01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the current location of the phone using </a:t>
            </a:r>
            <a:r>
              <a:rPr lang="en-US" dirty="0"/>
              <a:t>the </a:t>
            </a:r>
            <a:r>
              <a:rPr lang="en-US" dirty="0" err="1" smtClean="0"/>
              <a:t>GeoCoordinateWatcher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you can get the latitude, longitude, altitude and current speed of the device</a:t>
            </a:r>
          </a:p>
          <a:p>
            <a:r>
              <a:rPr lang="en-US" dirty="0" smtClean="0"/>
              <a:t>this sensor is not available in the emulator. use the </a:t>
            </a:r>
            <a:r>
              <a:rPr lang="en-US" dirty="0" err="1" smtClean="0"/>
              <a:t>GpsEmulator</a:t>
            </a:r>
            <a:r>
              <a:rPr lang="en-US" dirty="0" smtClean="0"/>
              <a:t> project, available at app hub</a:t>
            </a: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1"/>
                </a:solidFill>
              </a:rPr>
              <a:t>Bing maps</a:t>
            </a:r>
            <a:r>
              <a:rPr lang="en-US" dirty="0" smtClean="0"/>
              <a:t> control to display a map of the current 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geo-location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0592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 photos from the camera using </a:t>
            </a:r>
            <a:r>
              <a:rPr lang="en-US" dirty="0"/>
              <a:t>the </a:t>
            </a:r>
            <a:r>
              <a:rPr lang="en-US" dirty="0" err="1" smtClean="0"/>
              <a:t>CameraCaptureTask</a:t>
            </a:r>
            <a:r>
              <a:rPr lang="en-US" dirty="0" smtClean="0"/>
              <a:t> chooser</a:t>
            </a:r>
          </a:p>
          <a:p>
            <a:r>
              <a:rPr lang="en-US" dirty="0" smtClean="0"/>
              <a:t>get </a:t>
            </a:r>
            <a:r>
              <a:rPr lang="en-US" dirty="0" smtClean="0"/>
              <a:t>a Stream from the chooser and create a </a:t>
            </a:r>
            <a:r>
              <a:rPr lang="en-US" dirty="0" err="1" smtClean="0"/>
              <a:t>BitmapImage</a:t>
            </a:r>
            <a:r>
              <a:rPr lang="en-US" dirty="0" smtClean="0"/>
              <a:t> from it</a:t>
            </a:r>
          </a:p>
          <a:p>
            <a:r>
              <a:rPr lang="en-US" dirty="0" smtClean="0"/>
              <a:t>the emulator will provide a simple black-and-white image to capture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1588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01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0"/>
          <a:stretch/>
        </p:blipFill>
        <p:spPr bwMode="auto">
          <a:xfrm>
            <a:off x="8001000" y="68580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3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allows applications to receive updates in the background (app doesn’t need to be running!)</a:t>
            </a:r>
          </a:p>
          <a:p>
            <a:r>
              <a:rPr lang="en-US" dirty="0" smtClean="0"/>
              <a:t>three types of notifications:</a:t>
            </a:r>
          </a:p>
          <a:p>
            <a:pPr lvl="1"/>
            <a:r>
              <a:rPr lang="en-US" dirty="0" smtClean="0"/>
              <a:t>toast – when app is inactive</a:t>
            </a:r>
          </a:p>
          <a:p>
            <a:pPr lvl="1"/>
            <a:r>
              <a:rPr lang="en-US" dirty="0" smtClean="0"/>
              <a:t>tile (background, title, count)</a:t>
            </a:r>
          </a:p>
          <a:p>
            <a:pPr lvl="1"/>
            <a:r>
              <a:rPr lang="en-US" dirty="0" smtClean="0"/>
              <a:t>raw – directly to the app</a:t>
            </a:r>
          </a:p>
          <a:p>
            <a:r>
              <a:rPr lang="en-US" dirty="0" smtClean="0"/>
              <a:t>you need to create a compatible web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push notifications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9429" r="621" b="10494"/>
          <a:stretch/>
        </p:blipFill>
        <p:spPr bwMode="auto">
          <a:xfrm>
            <a:off x="298818" y="4419601"/>
            <a:ext cx="5111382" cy="17133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11" y="4419600"/>
            <a:ext cx="3256386" cy="17133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764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internet explorer 9</a:t>
            </a:r>
          </a:p>
          <a:p>
            <a:r>
              <a:rPr lang="en-US" dirty="0"/>
              <a:t>SQL CE: in-memory local SQL </a:t>
            </a:r>
            <a:r>
              <a:rPr lang="en-US" dirty="0" smtClean="0"/>
              <a:t>database</a:t>
            </a:r>
          </a:p>
          <a:p>
            <a:r>
              <a:rPr lang="en-US" dirty="0"/>
              <a:t>m</a:t>
            </a:r>
            <a:r>
              <a:rPr lang="en-US" dirty="0" smtClean="0"/>
              <a:t>ulti-tasking </a:t>
            </a:r>
            <a:r>
              <a:rPr lang="en-US" dirty="0"/>
              <a:t>and </a:t>
            </a:r>
            <a:r>
              <a:rPr lang="en-US" dirty="0" smtClean="0"/>
              <a:t>live agents</a:t>
            </a:r>
          </a:p>
          <a:p>
            <a:r>
              <a:rPr lang="en-US" dirty="0" smtClean="0"/>
              <a:t>silverlight 4</a:t>
            </a:r>
          </a:p>
          <a:p>
            <a:r>
              <a:rPr lang="en-US" dirty="0" smtClean="0"/>
              <a:t>raw </a:t>
            </a:r>
            <a:r>
              <a:rPr lang="en-US" dirty="0"/>
              <a:t>camera feed </a:t>
            </a:r>
            <a:r>
              <a:rPr lang="en-US" dirty="0" smtClean="0"/>
              <a:t>access</a:t>
            </a:r>
          </a:p>
          <a:p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 sockets</a:t>
            </a:r>
          </a:p>
          <a:p>
            <a:r>
              <a:rPr lang="en-US" dirty="0" smtClean="0"/>
              <a:t>better developer tools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beta </a:t>
            </a:r>
            <a:r>
              <a:rPr lang="en-US" dirty="0" err="1" smtClean="0">
                <a:solidFill>
                  <a:schemeClr val="accent2"/>
                </a:solidFill>
              </a:rPr>
              <a:t>sdk</a:t>
            </a:r>
            <a:r>
              <a:rPr lang="en-US" dirty="0" smtClean="0">
                <a:solidFill>
                  <a:schemeClr val="accent2"/>
                </a:solidFill>
              </a:rPr>
              <a:t> shipping this month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version 7.5 (aka “mango”)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869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Windows Phone </a:t>
            </a:r>
            <a:r>
              <a:rPr lang="en-US" dirty="0" smtClean="0"/>
              <a:t>7 by Charles </a:t>
            </a:r>
            <a:r>
              <a:rPr lang="en-US" dirty="0" err="1" smtClean="0"/>
              <a:t>Petzold</a:t>
            </a:r>
            <a:r>
              <a:rPr lang="en-US" dirty="0" smtClean="0"/>
              <a:t> (free </a:t>
            </a:r>
            <a:r>
              <a:rPr lang="en-US" dirty="0" err="1" smtClean="0"/>
              <a:t>ebook</a:t>
            </a:r>
            <a:r>
              <a:rPr lang="en-US" dirty="0"/>
              <a:t>)</a:t>
            </a:r>
            <a:br>
              <a:rPr lang="en-US" dirty="0"/>
            </a:br>
            <a:r>
              <a:rPr lang="en-US" sz="2000" dirty="0">
                <a:hlinkClick r:id="rId2"/>
              </a:rPr>
              <a:t>http://www.charlespetzold.com/phone/</a:t>
            </a:r>
            <a:endParaRPr lang="en-US" dirty="0" smtClean="0"/>
          </a:p>
          <a:p>
            <a:r>
              <a:rPr lang="en-US" dirty="0"/>
              <a:t>Windows Phone 7 Developer </a:t>
            </a:r>
            <a:r>
              <a:rPr lang="en-US" dirty="0" smtClean="0"/>
              <a:t>Guide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msdn.microsoft.com/en-us/library/gg490765.aspx</a:t>
            </a:r>
            <a:endParaRPr lang="en-US" sz="2000" dirty="0" smtClean="0"/>
          </a:p>
          <a:p>
            <a:r>
              <a:rPr lang="en-US" dirty="0" err="1" smtClean="0"/>
              <a:t>quickstarts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create.msdn.com/en-us/education/quickstarts</a:t>
            </a:r>
            <a:endParaRPr lang="en-US" sz="2000" dirty="0" smtClean="0"/>
          </a:p>
          <a:p>
            <a:r>
              <a:rPr lang="en-US" dirty="0"/>
              <a:t>the noun project (icons for your app)</a:t>
            </a:r>
            <a:br>
              <a:rPr lang="en-US" dirty="0"/>
            </a:br>
            <a:r>
              <a:rPr lang="en-US" sz="2000" dirty="0">
                <a:hlinkClick r:id="rId5"/>
              </a:rPr>
              <a:t>http://thenounproject.com/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181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88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azure in your app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Windows </a:t>
            </a:r>
            <a:r>
              <a:rPr lang="en-US" dirty="0"/>
              <a:t>Azure and SQL Azure help developers build, host and scale applications through Microsoft </a:t>
            </a:r>
            <a:r>
              <a:rPr lang="en-US" dirty="0" smtClean="0"/>
              <a:t>datacenters. it allows you to:</a:t>
            </a:r>
          </a:p>
          <a:p>
            <a:r>
              <a:rPr lang="en-US" dirty="0" smtClean="0"/>
              <a:t>focus </a:t>
            </a:r>
            <a:r>
              <a:rPr lang="en-US" dirty="0"/>
              <a:t>on development not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respond </a:t>
            </a:r>
            <a:r>
              <a:rPr lang="en-US" dirty="0"/>
              <a:t>faster to customer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use </a:t>
            </a:r>
            <a:r>
              <a:rPr lang="en-US" dirty="0"/>
              <a:t>your existing </a:t>
            </a:r>
            <a:r>
              <a:rPr lang="en-US" dirty="0" smtClean="0"/>
              <a:t>.net skills in </a:t>
            </a:r>
            <a:r>
              <a:rPr lang="en-US" dirty="0"/>
              <a:t>the </a:t>
            </a:r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2451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(virtual server)</a:t>
            </a:r>
          </a:p>
          <a:p>
            <a:r>
              <a:rPr lang="en-US" dirty="0"/>
              <a:t>database</a:t>
            </a:r>
          </a:p>
          <a:p>
            <a:r>
              <a:rPr lang="en-US" dirty="0"/>
              <a:t>caching</a:t>
            </a:r>
          </a:p>
          <a:p>
            <a:r>
              <a:rPr lang="en-US" dirty="0"/>
              <a:t>content delivery network</a:t>
            </a:r>
          </a:p>
          <a:p>
            <a:r>
              <a:rPr lang="en-US" dirty="0"/>
              <a:t>service bus</a:t>
            </a:r>
          </a:p>
          <a:p>
            <a:r>
              <a:rPr lang="en-US" dirty="0"/>
              <a:t>access control</a:t>
            </a:r>
          </a:p>
          <a:p>
            <a:r>
              <a:rPr lang="en-US" dirty="0" smtClean="0"/>
              <a:t>and more!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638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phone+azure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azure web roles for hosting web services</a:t>
            </a:r>
          </a:p>
          <a:p>
            <a:pPr lvl="1"/>
            <a:r>
              <a:rPr lang="en-US" dirty="0" smtClean="0"/>
              <a:t>e.g. push notifications</a:t>
            </a:r>
          </a:p>
          <a:p>
            <a:r>
              <a:rPr lang="en-US" dirty="0" smtClean="0"/>
              <a:t>store data on azure tables</a:t>
            </a:r>
          </a:p>
          <a:p>
            <a:pPr lvl="1"/>
            <a:r>
              <a:rPr lang="en-US" dirty="0" smtClean="0"/>
              <a:t>e.g. user registration, personalization</a:t>
            </a:r>
          </a:p>
          <a:p>
            <a:r>
              <a:rPr lang="en-US" dirty="0" smtClean="0"/>
              <a:t>use the content delivery network (CDN) to host your media (images, videos, etc.)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phone+azure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studio templates for an azure-backed windows phone app</a:t>
            </a:r>
          </a:p>
          <a:p>
            <a:r>
              <a:rPr lang="en-US" dirty="0" smtClean="0"/>
              <a:t>provides:</a:t>
            </a:r>
          </a:p>
          <a:p>
            <a:pPr lvl="1"/>
            <a:r>
              <a:rPr lang="en-US" dirty="0" smtClean="0"/>
              <a:t>user registration and authentication service</a:t>
            </a:r>
          </a:p>
          <a:p>
            <a:pPr lvl="1"/>
            <a:r>
              <a:rPr lang="en-US" dirty="0" smtClean="0"/>
              <a:t>access azure tables using </a:t>
            </a:r>
            <a:r>
              <a:rPr lang="en-US" dirty="0" err="1" smtClean="0"/>
              <a:t>OData</a:t>
            </a:r>
            <a:endParaRPr lang="en-US" dirty="0" smtClean="0"/>
          </a:p>
          <a:p>
            <a:pPr lvl="1"/>
            <a:r>
              <a:rPr lang="en-US" dirty="0" smtClean="0"/>
              <a:t>serve push notifications</a:t>
            </a:r>
          </a:p>
          <a:p>
            <a:pPr lvl="1"/>
            <a:r>
              <a:rPr lang="en-US" dirty="0" smtClean="0"/>
              <a:t>administration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00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toolkit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01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transfer\transfer\msmuga\Cleared Content\LoRes RGB Jpegs\SmartDJ_2_LadyG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71943"/>
            <a:ext cx="4602763" cy="3095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\\transfer\transfer\msmuga\Cleared Content\LoRes RGB Jpegs\Artist__YYY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838200"/>
            <a:ext cx="4114800" cy="2767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\\transfer\transfer\msmuga\Cleared Content\LoRes RGB Jpegs\Marketplace_Music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819401"/>
            <a:ext cx="4192552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6836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Azure Toolkit for Windows Phone </a:t>
            </a:r>
            <a:r>
              <a:rPr lang="en-US" dirty="0" smtClean="0"/>
              <a:t>7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://watoolkitwp7.codeplex.com</a:t>
            </a:r>
            <a:r>
              <a:rPr lang="en-US" sz="2000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short introduction </a:t>
            </a:r>
            <a:r>
              <a:rPr lang="en-US" dirty="0"/>
              <a:t>to azure</a:t>
            </a:r>
            <a:br>
              <a:rPr lang="en-US" dirty="0"/>
            </a:br>
            <a:r>
              <a:rPr lang="en-US" sz="2000" dirty="0">
                <a:hlinkClick r:id="rId3"/>
              </a:rPr>
              <a:t>http://msdn.microsoft.com/en-us/magazine/ee336122.aspx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91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marketplace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into the phone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zune</a:t>
            </a:r>
            <a:r>
              <a:rPr lang="en-US" dirty="0" smtClean="0"/>
              <a:t> software to browse on the PC</a:t>
            </a:r>
          </a:p>
          <a:p>
            <a:r>
              <a:rPr lang="en-US" dirty="0" smtClean="0"/>
              <a:t>free </a:t>
            </a:r>
            <a:r>
              <a:rPr lang="en-US" dirty="0"/>
              <a:t>or paid </a:t>
            </a:r>
            <a:r>
              <a:rPr lang="en-US" dirty="0" smtClean="0"/>
              <a:t>apps with a trial option</a:t>
            </a:r>
            <a:endParaRPr lang="en-US" dirty="0"/>
          </a:p>
          <a:p>
            <a:r>
              <a:rPr lang="en-US" dirty="0" smtClean="0"/>
              <a:t>downloads, updates and payments are managed for you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free registration for students using </a:t>
            </a:r>
            <a:r>
              <a:rPr lang="en-US" dirty="0" err="1" smtClean="0">
                <a:solidFill>
                  <a:schemeClr val="accent2"/>
                </a:solidFill>
              </a:rPr>
              <a:t>DreamSpark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813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048500" y="2895599"/>
            <a:ext cx="228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 rot="10800000" flipV="1">
            <a:off x="685800" y="3581399"/>
            <a:ext cx="6591300" cy="2667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771900"/>
            <a:ext cx="228600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ound Single Corner Rectangle 8"/>
          <p:cNvSpPr/>
          <p:nvPr/>
        </p:nvSpPr>
        <p:spPr bwMode="auto">
          <a:xfrm rot="10800000">
            <a:off x="685800" y="4572000"/>
            <a:ext cx="7277100" cy="952500"/>
          </a:xfrm>
          <a:prstGeom prst="round1Rect">
            <a:avLst>
              <a:gd name="adj" fmla="val 1566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ound Single Corner Rectangle 9"/>
          <p:cNvSpPr/>
          <p:nvPr/>
        </p:nvSpPr>
        <p:spPr bwMode="auto">
          <a:xfrm>
            <a:off x="0" y="2247899"/>
            <a:ext cx="7277100" cy="647700"/>
          </a:xfrm>
          <a:prstGeom prst="round1Rect">
            <a:avLst>
              <a:gd name="adj" fmla="val 25491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285858"/>
            <a:ext cx="8784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develop </a:t>
            </a:r>
          </a:p>
          <a:p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&amp; debug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114" y="2189219"/>
            <a:ext cx="83174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78180" y="2285858"/>
            <a:ext cx="9857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submit</a:t>
            </a:r>
            <a:b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&amp; validate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580" y="2285858"/>
            <a:ext cx="6764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ertify</a:t>
            </a:r>
          </a:p>
          <a:p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 &amp; sign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550" y="2171699"/>
            <a:ext cx="83174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C:\Documents and Settings\mitchelld\Desktop\Combo Lock secure locked secur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3596" y="2523203"/>
            <a:ext cx="367419" cy="5572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1100" y="4648200"/>
            <a:ext cx="243086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65000"/>
            </a:pP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windows phone </a:t>
            </a:r>
            <a:b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</a:br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application deployment service</a:t>
            </a:r>
            <a:endParaRPr lang="en-US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5300" y="4914900"/>
            <a:ext cx="11784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marketplace</a:t>
            </a:r>
          </a:p>
        </p:txBody>
      </p:sp>
      <p:pic>
        <p:nvPicPr>
          <p:cNvPr id="19" name="Picture 18" descr="weath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4700" y="3505200"/>
            <a:ext cx="1888857" cy="256970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 bwMode="auto">
          <a:xfrm>
            <a:off x="1600200" y="2285999"/>
            <a:ext cx="495300" cy="571500"/>
          </a:xfrm>
          <a:prstGeom prst="rightArrow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3505200" y="4762500"/>
            <a:ext cx="495300" cy="571500"/>
          </a:xfrm>
          <a:prstGeom prst="rightArrow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76700" y="2285999"/>
            <a:ext cx="495300" cy="571500"/>
          </a:xfrm>
          <a:prstGeom prst="rightArrow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5867400" y="4762500"/>
            <a:ext cx="495300" cy="571500"/>
          </a:xfrm>
          <a:prstGeom prst="rightArrow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971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</a:t>
            </a:r>
            <a:r>
              <a:rPr lang="en-US" dirty="0" smtClean="0">
                <a:solidFill>
                  <a:schemeClr val="accent4"/>
                </a:solidFill>
              </a:rPr>
              <a:t>appealing</a:t>
            </a:r>
            <a:r>
              <a:rPr lang="en-US" dirty="0"/>
              <a:t> (use metro</a:t>
            </a:r>
            <a:r>
              <a:rPr lang="en-US" dirty="0" smtClean="0"/>
              <a:t>!)</a:t>
            </a:r>
          </a:p>
          <a:p>
            <a:r>
              <a:rPr lang="en-US" dirty="0" smtClean="0"/>
              <a:t>make it </a:t>
            </a:r>
            <a:r>
              <a:rPr lang="en-US" dirty="0" smtClean="0">
                <a:solidFill>
                  <a:schemeClr val="accent1"/>
                </a:solidFill>
              </a:rPr>
              <a:t>stable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reliable</a:t>
            </a:r>
          </a:p>
          <a:p>
            <a:r>
              <a:rPr lang="en-US" dirty="0" smtClean="0"/>
              <a:t>make it </a:t>
            </a:r>
            <a:r>
              <a:rPr lang="en-US" dirty="0" smtClean="0">
                <a:solidFill>
                  <a:schemeClr val="accent2"/>
                </a:solidFill>
              </a:rPr>
              <a:t>original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useful</a:t>
            </a:r>
          </a:p>
          <a:p>
            <a:r>
              <a:rPr lang="en-US" dirty="0" smtClean="0"/>
              <a:t>make it </a:t>
            </a:r>
            <a:r>
              <a:rPr lang="en-US" dirty="0">
                <a:solidFill>
                  <a:schemeClr val="accent3"/>
                </a:solidFill>
              </a:rPr>
              <a:t>easy to </a:t>
            </a:r>
            <a:r>
              <a:rPr lang="en-US" dirty="0" smtClean="0">
                <a:solidFill>
                  <a:schemeClr val="accent3"/>
                </a:solidFill>
              </a:rPr>
              <a:t>use</a:t>
            </a:r>
          </a:p>
          <a:p>
            <a:r>
              <a:rPr lang="en-US" dirty="0" smtClean="0"/>
              <a:t>read the certification requirements carefully</a:t>
            </a:r>
          </a:p>
          <a:p>
            <a:pPr lvl="1"/>
            <a:r>
              <a:rPr lang="en-US" dirty="0" smtClean="0"/>
              <a:t>test your app as suggested to avoid common certification pitfalls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68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not supported directly in App Hub</a:t>
            </a:r>
          </a:p>
          <a:p>
            <a:r>
              <a:rPr lang="en-US" dirty="0" smtClean="0"/>
              <a:t>use a third-party broker: </a:t>
            </a:r>
            <a:r>
              <a:rPr lang="en-US" dirty="0" err="1" smtClean="0">
                <a:solidFill>
                  <a:schemeClr val="accent2"/>
                </a:solidFill>
              </a:rPr>
              <a:t>yalla</a:t>
            </a:r>
            <a:r>
              <a:rPr lang="en-US" dirty="0" smtClean="0">
                <a:solidFill>
                  <a:schemeClr val="accent2"/>
                </a:solidFill>
              </a:rPr>
              <a:t> apps</a:t>
            </a:r>
          </a:p>
          <a:p>
            <a:r>
              <a:rPr lang="en-US" dirty="0" smtClean="0"/>
              <a:t>as a student, you get 100 credits which you can use to:</a:t>
            </a:r>
          </a:p>
          <a:p>
            <a:pPr lvl="1"/>
            <a:r>
              <a:rPr lang="en-US" dirty="0" smtClean="0"/>
              <a:t>upload apps</a:t>
            </a:r>
          </a:p>
          <a:p>
            <a:pPr lvl="1"/>
            <a:r>
              <a:rPr lang="en-US" dirty="0" smtClean="0"/>
              <a:t>unlock devices for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605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certification </a:t>
            </a:r>
            <a:r>
              <a:rPr lang="en-US" dirty="0"/>
              <a:t>requirements</a:t>
            </a:r>
            <a:br>
              <a:rPr lang="en-US" dirty="0"/>
            </a:br>
            <a:r>
              <a:rPr lang="en-US" sz="2000" dirty="0">
                <a:hlinkClick r:id="rId2"/>
              </a:rPr>
              <a:t>http://msdn.microsoft.com/en-us/library/hh184843(v=VS.92).aspx</a:t>
            </a:r>
            <a:endParaRPr lang="en-US" dirty="0"/>
          </a:p>
          <a:p>
            <a:r>
              <a:rPr lang="en-US" dirty="0" err="1" smtClean="0"/>
              <a:t>dreamspark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3"/>
              </a:rPr>
              <a:t>https://www.dreamspark.com/</a:t>
            </a:r>
            <a:endParaRPr lang="en-US" sz="2000" dirty="0" smtClean="0"/>
          </a:p>
          <a:p>
            <a:r>
              <a:rPr lang="en-US" dirty="0" err="1" smtClean="0"/>
              <a:t>yalla</a:t>
            </a:r>
            <a:r>
              <a:rPr lang="en-US" dirty="0" smtClean="0"/>
              <a:t> apps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4"/>
              </a:rPr>
              <a:t>http://www.yallaapps.com/</a:t>
            </a:r>
            <a:endParaRPr lang="en-US" dirty="0"/>
          </a:p>
          <a:p>
            <a:r>
              <a:rPr lang="en-US" dirty="0" smtClean="0"/>
              <a:t>best practices for application marketing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5"/>
              </a:rPr>
              <a:t>http://create.msdn.com/en-US/home/about/app_submission_walkthrough_application_marketing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280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30729" y="1532763"/>
            <a:ext cx="6082542" cy="1219200"/>
            <a:chOff x="1530729" y="1532763"/>
            <a:chExt cx="6082542" cy="1219200"/>
          </a:xfrm>
        </p:grpSpPr>
        <p:sp>
          <p:nvSpPr>
            <p:cNvPr id="8" name="Oval 7"/>
            <p:cNvSpPr/>
            <p:nvPr/>
          </p:nvSpPr>
          <p:spPr>
            <a:xfrm>
              <a:off x="3151843" y="1532763"/>
              <a:ext cx="1219200" cy="1219200"/>
            </a:xfrm>
            <a:prstGeom prst="ellipse">
              <a:avLst/>
            </a:prstGeom>
            <a:noFill/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30729" y="1532763"/>
              <a:ext cx="1219200" cy="1219200"/>
              <a:chOff x="1530729" y="1532763"/>
              <a:chExt cx="1219200" cy="1219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530729" y="1532763"/>
                <a:ext cx="1219200" cy="1219200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9900" y="1834378"/>
                <a:ext cx="640857" cy="615970"/>
              </a:xfrm>
              <a:prstGeom prst="rect">
                <a:avLst/>
              </a:prstGeom>
            </p:spPr>
          </p:pic>
        </p:grpSp>
        <p:sp>
          <p:nvSpPr>
            <p:cNvPr id="10" name="Oval 9"/>
            <p:cNvSpPr/>
            <p:nvPr/>
          </p:nvSpPr>
          <p:spPr>
            <a:xfrm>
              <a:off x="6394071" y="1532763"/>
              <a:ext cx="1219200" cy="12192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kern="0" baseline="6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2671" y="1886169"/>
              <a:ext cx="762000" cy="420806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772957" y="1532763"/>
              <a:ext cx="1219200" cy="1219200"/>
              <a:chOff x="4772957" y="1532763"/>
              <a:chExt cx="1219200" cy="1219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772957" y="1532763"/>
                <a:ext cx="1219200" cy="1219200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00" b="1" kern="0" baseline="4000" dirty="0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5074572" y="1834378"/>
                <a:ext cx="615970" cy="615970"/>
                <a:chOff x="5074572" y="1834378"/>
                <a:chExt cx="615970" cy="61597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382557" y="1834378"/>
                  <a:ext cx="0" cy="6159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5382557" y="1834378"/>
                  <a:ext cx="0" cy="61597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993" y="1761363"/>
              <a:ext cx="5969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41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54" y="1500179"/>
            <a:ext cx="2026667" cy="388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77" y="1500180"/>
            <a:ext cx="2026423" cy="38861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500179"/>
            <a:ext cx="2026667" cy="388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1" b="95080" l="5328" r="9569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300" y="1495425"/>
            <a:ext cx="202960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13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dirty="0" smtClean="0">
              <a:solidFill>
                <a:srgbClr val="FFC000"/>
              </a:solidFill>
              <a:cs typeface="Segoe Light"/>
            </a:endParaRP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FFC000"/>
                </a:solidFill>
                <a:cs typeface="Segoe Light"/>
              </a:rPr>
              <a:t>clean, light, open, fast</a:t>
            </a: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00B0F0"/>
                </a:solidFill>
                <a:cs typeface="Segoe Light"/>
              </a:rPr>
              <a:t>celebrate typography</a:t>
            </a: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92D050"/>
                </a:solidFill>
                <a:cs typeface="Segoe Light"/>
              </a:rPr>
              <a:t>alive in motion</a:t>
            </a:r>
          </a:p>
          <a:p>
            <a:pPr marL="0" indent="0" defTabSz="45720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Segoe Light"/>
              </a:rPr>
              <a:t>content, not chrome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principals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762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indows Phone">
      <a:dk1>
        <a:srgbClr val="737373"/>
      </a:dk1>
      <a:lt1>
        <a:srgbClr val="FFFFFF"/>
      </a:lt1>
      <a:dk2>
        <a:srgbClr val="000000"/>
      </a:dk2>
      <a:lt2>
        <a:srgbClr val="FFFFFF"/>
      </a:lt2>
      <a:accent1>
        <a:srgbClr val="4891DC"/>
      </a:accent1>
      <a:accent2>
        <a:srgbClr val="FF4819"/>
      </a:accent2>
      <a:accent3>
        <a:srgbClr val="6BBD46"/>
      </a:accent3>
      <a:accent4>
        <a:srgbClr val="FFB70F"/>
      </a:accent4>
      <a:accent5>
        <a:srgbClr val="D2D2D2"/>
      </a:accent5>
      <a:accent6>
        <a:srgbClr val="787878"/>
      </a:accent6>
      <a:hlink>
        <a:srgbClr val="4891DC"/>
      </a:hlink>
      <a:folHlink>
        <a:srgbClr val="803280"/>
      </a:folHlink>
    </a:clrScheme>
    <a:fontScheme name="Windows Phone">
      <a:majorFont>
        <a:latin typeface="Segoe UI Light"/>
        <a:ea typeface=""/>
        <a:cs typeface="Guttman Kav-Light"/>
      </a:majorFont>
      <a:minorFont>
        <a:latin typeface="Segoe UI Light"/>
        <a:ea typeface=""/>
        <a:cs typeface="Guttman Kav-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2073</Words>
  <Application>Microsoft Office PowerPoint</Application>
  <PresentationFormat>On-screen Show (4:3)</PresentationFormat>
  <Paragraphs>453</Paragraphs>
  <Slides>77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About CodeValue</vt:lpstr>
      <vt:lpstr>agenda</vt:lpstr>
      <vt:lpstr>introduction</vt:lpstr>
      <vt:lpstr>introduction</vt:lpstr>
      <vt:lpstr>PowerPoint Presentation</vt:lpstr>
      <vt:lpstr>metro</vt:lpstr>
      <vt:lpstr>metro</vt:lpstr>
      <vt:lpstr>metro</vt:lpstr>
      <vt:lpstr>metro</vt:lpstr>
      <vt:lpstr>introduction</vt:lpstr>
      <vt:lpstr>introduction</vt:lpstr>
      <vt:lpstr>silverlight</vt:lpstr>
      <vt:lpstr>silverlight</vt:lpstr>
      <vt:lpstr>silverlight</vt:lpstr>
      <vt:lpstr>code + xaml</vt:lpstr>
      <vt:lpstr>code + xaml</vt:lpstr>
      <vt:lpstr>code + xaml</vt:lpstr>
      <vt:lpstr>demo</vt:lpstr>
      <vt:lpstr>controls</vt:lpstr>
      <vt:lpstr>controls</vt:lpstr>
      <vt:lpstr>controls</vt:lpstr>
      <vt:lpstr>controls</vt:lpstr>
      <vt:lpstr>controls</vt:lpstr>
      <vt:lpstr>layout</vt:lpstr>
      <vt:lpstr>layout</vt:lpstr>
      <vt:lpstr>demo</vt:lpstr>
      <vt:lpstr>controls</vt:lpstr>
      <vt:lpstr>controls</vt:lpstr>
      <vt:lpstr>demo</vt:lpstr>
      <vt:lpstr>data binding</vt:lpstr>
      <vt:lpstr>data binding</vt:lpstr>
      <vt:lpstr>data binding</vt:lpstr>
      <vt:lpstr>demo</vt:lpstr>
      <vt:lpstr>data binding</vt:lpstr>
      <vt:lpstr>graphics</vt:lpstr>
      <vt:lpstr>graphics</vt:lpstr>
      <vt:lpstr>graphics</vt:lpstr>
      <vt:lpstr>graphics</vt:lpstr>
      <vt:lpstr>demo</vt:lpstr>
      <vt:lpstr>resources</vt:lpstr>
      <vt:lpstr>break</vt:lpstr>
      <vt:lpstr>windows phone</vt:lpstr>
      <vt:lpstr>windows phone</vt:lpstr>
      <vt:lpstr>application structure</vt:lpstr>
      <vt:lpstr>application structure</vt:lpstr>
      <vt:lpstr>application structure</vt:lpstr>
      <vt:lpstr>application structure</vt:lpstr>
      <vt:lpstr>demo</vt:lpstr>
      <vt:lpstr>application structure</vt:lpstr>
      <vt:lpstr>demo</vt:lpstr>
      <vt:lpstr>phone controls</vt:lpstr>
      <vt:lpstr>phone controls</vt:lpstr>
      <vt:lpstr>demo</vt:lpstr>
      <vt:lpstr>sensors</vt:lpstr>
      <vt:lpstr>demo</vt:lpstr>
      <vt:lpstr>sensors</vt:lpstr>
      <vt:lpstr>sensors</vt:lpstr>
      <vt:lpstr>demo</vt:lpstr>
      <vt:lpstr>services</vt:lpstr>
      <vt:lpstr>what’s coming</vt:lpstr>
      <vt:lpstr>resources</vt:lpstr>
      <vt:lpstr>break</vt:lpstr>
      <vt:lpstr>using azure in your app</vt:lpstr>
      <vt:lpstr>windows azure</vt:lpstr>
      <vt:lpstr>windows azure</vt:lpstr>
      <vt:lpstr>phone+azure</vt:lpstr>
      <vt:lpstr>phone+azure</vt:lpstr>
      <vt:lpstr>demo</vt:lpstr>
      <vt:lpstr>resources</vt:lpstr>
      <vt:lpstr>the marketplace</vt:lpstr>
      <vt:lpstr>marketplace</vt:lpstr>
      <vt:lpstr>marketplace</vt:lpstr>
      <vt:lpstr>marketplace</vt:lpstr>
      <vt:lpstr>marketplace</vt:lpstr>
      <vt:lpstr>resources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Aelij</dc:creator>
  <cp:lastModifiedBy>Aelij</cp:lastModifiedBy>
  <cp:revision>131</cp:revision>
  <dcterms:created xsi:type="dcterms:W3CDTF">2011-05-07T08:19:14Z</dcterms:created>
  <dcterms:modified xsi:type="dcterms:W3CDTF">2011-05-12T10:28:38Z</dcterms:modified>
</cp:coreProperties>
</file>